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4"/>
  </p:notesMasterIdLst>
  <p:sldIdLst>
    <p:sldId id="256" r:id="rId5"/>
    <p:sldId id="274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1" r:id="rId22"/>
    <p:sldId id="275" r:id="rId23"/>
    <p:sldId id="276" r:id="rId24"/>
    <p:sldId id="277" r:id="rId25"/>
    <p:sldId id="278" r:id="rId26"/>
    <p:sldId id="279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3" r:id="rId48"/>
    <p:sldId id="305" r:id="rId49"/>
    <p:sldId id="306" r:id="rId50"/>
    <p:sldId id="307" r:id="rId51"/>
    <p:sldId id="308" r:id="rId52"/>
    <p:sldId id="310" r:id="rId53"/>
    <p:sldId id="309" r:id="rId54"/>
    <p:sldId id="311" r:id="rId55"/>
    <p:sldId id="312" r:id="rId56"/>
    <p:sldId id="314" r:id="rId57"/>
    <p:sldId id="316" r:id="rId58"/>
    <p:sldId id="313" r:id="rId59"/>
    <p:sldId id="315" r:id="rId60"/>
    <p:sldId id="318" r:id="rId61"/>
    <p:sldId id="317" r:id="rId62"/>
    <p:sldId id="319" r:id="rId63"/>
    <p:sldId id="320" r:id="rId64"/>
    <p:sldId id="322" r:id="rId65"/>
    <p:sldId id="321" r:id="rId66"/>
    <p:sldId id="323" r:id="rId67"/>
    <p:sldId id="324" r:id="rId68"/>
    <p:sldId id="325" r:id="rId69"/>
    <p:sldId id="326" r:id="rId70"/>
    <p:sldId id="327" r:id="rId71"/>
    <p:sldId id="328" r:id="rId72"/>
    <p:sldId id="329" r:id="rId73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E1FA3-64C3-475F-90CF-15D066E04911}" v="7" dt="2025-11-24T16:42:37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SSENS Christelle" userId="fea03bd8-3aff-47fe-b3e3-d8083a028fcc" providerId="ADAL" clId="{A557876B-5ABE-43B4-A8BB-35D9E424CBB3}"/>
    <pc:docChg chg="custSel modSld">
      <pc:chgData name="BOUSSENS Christelle" userId="fea03bd8-3aff-47fe-b3e3-d8083a028fcc" providerId="ADAL" clId="{A557876B-5ABE-43B4-A8BB-35D9E424CBB3}" dt="2025-11-24T16:42:37.600" v="68"/>
      <pc:docMkLst>
        <pc:docMk/>
      </pc:docMkLst>
      <pc:sldChg chg="addSp modSp modAnim">
        <pc:chgData name="BOUSSENS Christelle" userId="fea03bd8-3aff-47fe-b3e3-d8083a028fcc" providerId="ADAL" clId="{A557876B-5ABE-43B4-A8BB-35D9E424CBB3}" dt="2025-11-24T16:42:37.600" v="68"/>
        <pc:sldMkLst>
          <pc:docMk/>
          <pc:sldMk cId="4293991687" sldId="256"/>
        </pc:sldMkLst>
        <pc:picChg chg="add mod">
          <ac:chgData name="BOUSSENS Christelle" userId="fea03bd8-3aff-47fe-b3e3-d8083a028fcc" providerId="ADAL" clId="{A557876B-5ABE-43B4-A8BB-35D9E424CBB3}" dt="2025-11-24T16:42:15.336" v="65"/>
          <ac:picMkLst>
            <pc:docMk/>
            <pc:sldMk cId="4293991687" sldId="256"/>
            <ac:picMk id="2" creationId="{62F74CB1-1E1C-E5F9-A2E0-D17D3DFEBDBF}"/>
          </ac:picMkLst>
        </pc:picChg>
      </pc:sldChg>
      <pc:sldChg chg="modSp mod">
        <pc:chgData name="BOUSSENS Christelle" userId="fea03bd8-3aff-47fe-b3e3-d8083a028fcc" providerId="ADAL" clId="{A557876B-5ABE-43B4-A8BB-35D9E424CBB3}" dt="2025-11-20T10:17:45.732" v="60" actId="20577"/>
        <pc:sldMkLst>
          <pc:docMk/>
          <pc:sldMk cId="3399332270" sldId="319"/>
        </pc:sldMkLst>
        <pc:spChg chg="mod">
          <ac:chgData name="BOUSSENS Christelle" userId="fea03bd8-3aff-47fe-b3e3-d8083a028fcc" providerId="ADAL" clId="{A557876B-5ABE-43B4-A8BB-35D9E424CBB3}" dt="2025-11-20T10:17:45.732" v="60" actId="20577"/>
          <ac:spMkLst>
            <pc:docMk/>
            <pc:sldMk cId="3399332270" sldId="319"/>
            <ac:spMk id="5" creationId="{AD6A9427-D053-DF6C-2BB9-15FEC190C2E4}"/>
          </ac:spMkLst>
        </pc:spChg>
      </pc:sldChg>
      <pc:sldChg chg="modSp mod">
        <pc:chgData name="BOUSSENS Christelle" userId="fea03bd8-3aff-47fe-b3e3-d8083a028fcc" providerId="ADAL" clId="{A557876B-5ABE-43B4-A8BB-35D9E424CBB3}" dt="2025-11-20T10:17:53.631" v="62" actId="20577"/>
        <pc:sldMkLst>
          <pc:docMk/>
          <pc:sldMk cId="118552174" sldId="324"/>
        </pc:sldMkLst>
        <pc:spChg chg="mod">
          <ac:chgData name="BOUSSENS Christelle" userId="fea03bd8-3aff-47fe-b3e3-d8083a028fcc" providerId="ADAL" clId="{A557876B-5ABE-43B4-A8BB-35D9E424CBB3}" dt="2025-11-20T10:17:53.631" v="62" actId="20577"/>
          <ac:spMkLst>
            <pc:docMk/>
            <pc:sldMk cId="118552174" sldId="324"/>
            <ac:spMk id="5" creationId="{6F453111-845B-E8F0-4C7B-34B3FA48442F}"/>
          </ac:spMkLst>
        </pc:spChg>
      </pc:sldChg>
      <pc:sldChg chg="modSp mod">
        <pc:chgData name="BOUSSENS Christelle" userId="fea03bd8-3aff-47fe-b3e3-d8083a028fcc" providerId="ADAL" clId="{A557876B-5ABE-43B4-A8BB-35D9E424CBB3}" dt="2025-11-20T10:17:59.711" v="64" actId="20577"/>
        <pc:sldMkLst>
          <pc:docMk/>
          <pc:sldMk cId="1711450084" sldId="326"/>
        </pc:sldMkLst>
        <pc:spChg chg="mod">
          <ac:chgData name="BOUSSENS Christelle" userId="fea03bd8-3aff-47fe-b3e3-d8083a028fcc" providerId="ADAL" clId="{A557876B-5ABE-43B4-A8BB-35D9E424CBB3}" dt="2025-11-20T10:16:38.684" v="17" actId="20577"/>
          <ac:spMkLst>
            <pc:docMk/>
            <pc:sldMk cId="1711450084" sldId="326"/>
            <ac:spMk id="4" creationId="{B61D8BCC-A80E-65D9-A57C-8D416632F152}"/>
          </ac:spMkLst>
        </pc:spChg>
        <pc:spChg chg="mod">
          <ac:chgData name="BOUSSENS Christelle" userId="fea03bd8-3aff-47fe-b3e3-d8083a028fcc" providerId="ADAL" clId="{A557876B-5ABE-43B4-A8BB-35D9E424CBB3}" dt="2025-11-20T10:17:59.711" v="64" actId="20577"/>
          <ac:spMkLst>
            <pc:docMk/>
            <pc:sldMk cId="1711450084" sldId="326"/>
            <ac:spMk id="5" creationId="{5C778F63-1D45-F704-BFCC-5ECED4E2F92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2CAF4-ACC9-43A7-B063-D18447BE9B34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E345-C9FE-4359-B6FD-16773DDAFF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21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484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41EDD-FF79-7006-EC3A-13505201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42584E-A90F-98DE-56E6-C8F02677E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CC02933-E470-0C84-BE1F-B52384252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0F5AE4-B621-E26F-F49C-078DD0B8C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31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455CB-5294-B9FA-FBEF-D8552565B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C4EF4B-7C8E-E536-D245-1199364DA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AB1DDA-066D-21AB-5969-C3BC0A1AC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2392F6-212E-1F9D-0367-A7743E674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95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D6D61-6029-164A-E9D0-1B4E708E7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827B10-DC28-3FE4-ED55-523696EBF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1701BD-C5D2-E733-AEA6-FAC19AA45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9640D-87D4-6EBA-6A62-4A9648F44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30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B740-E552-BC2D-D77F-7646ACD57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572E9C-B124-C0F1-7B73-1548BF208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B402F0-6776-770C-D87F-97FD08CF3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7898DD-C58C-AF0F-0C4B-C8350811F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45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D768-4A84-D518-E532-BA5E65EA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1D45BD-B331-D87C-DDD4-B1630295E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B22080-B6FD-72BF-1365-CCB60E87C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941876-77A9-6FC1-EA31-1CB66B83F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33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CCE80-0C2B-132F-063B-F7CA531A4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A9E4D89-341C-3653-56E5-55ECFB51E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5667D9-B001-33B0-BBD1-10F5273FD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CDA753-D129-C459-8E63-89F3DBE0E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10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BF5A5-363E-43B8-394B-B88D44C9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948247-E182-289E-AEDD-4FEB9326F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F53570-2A01-3EAD-9C6C-7A5331721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DE5171-55CB-0420-8B76-EECEAE974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2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7D0F-B91A-37BF-BC7E-633844530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33D57A4-1FD6-B126-C84C-2A86554A8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2E91E0-00D0-9060-7EF9-9ADCF4A24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B6DC5A-7A79-68AC-8E80-5D8FF8DDCE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05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127A6-8E6E-C071-47DA-F9608827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4FCBEB-406C-6C36-986B-A573FD2C8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CB2DFB-5133-CFE6-A407-D9F9098E4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670AF0-264F-130E-A1D5-00A653D2B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58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8B992-F774-FCB9-63E9-67D335E72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80BA5D-F3B1-2ECF-5417-C701BC8C2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836AEB6-DF8B-D389-BB66-47200C3B6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325D5E-AB74-F8BE-2E31-881D4722B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49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849F-1758-3FBD-8DE5-0208F2609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ABC086-5B56-E8D5-727B-754287946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10D5FC-1F47-0673-0491-362EF90DA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D9E30D-D969-1E35-1638-EB904431F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E345-C9FE-4359-B6FD-16773DDAFFD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35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BA607-BA63-08CE-6AB9-B84E7CF52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2123BB-3292-E126-9039-F84DB6BFC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B825A7-955E-3CCD-238B-836D821B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AE11C-0672-A479-099D-81C2DC29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4A9FF6-FF65-35BA-072F-F31DB753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0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ACC624-1152-A061-89AF-02AD85D1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606A13-803A-D4E8-0463-E83AEE77B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CCA0C1-9D34-F212-32F6-C563078F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3A82A-7D49-842B-D5A2-E4FCC530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98490-62D4-913D-18B8-CC4FA2BA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1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98E09D3-A96A-231D-6FB7-39C945E8C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8A69B0-B498-7D59-B82E-95E661D3A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F38706-B6AF-43F2-58B7-D79B9F82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4A1A52-D736-3D7A-707F-12CCE7DE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64D0A3-E6B5-890F-107B-E6DD1EE7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3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00621-3743-C0F1-2059-D46AD2DC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CCFEB-B192-F5EA-841C-F2CDFD126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714FF6-5F5B-8B0B-D687-57E0E0DB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E1DB73-292D-2A81-98E9-E23ABD74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C5BE74-6CA8-DFEE-AFC0-9DDBCC78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3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BF1D2-F311-262A-4B6D-51D686B7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1DC383-15DC-6CAD-A993-68F3EFAB2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83F10-3901-D27B-8FE2-3FC8541E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7BAF7C-3614-490C-42BD-905033B8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2FCC2D-CD7C-2D19-22C0-5C747AA7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9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6BBF4-6A9C-FDC4-0F5A-30CFDD2D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F82E4D-4523-C7A3-B497-BCB9B2355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767863-79B0-9436-1B9B-5745985B5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0DA5D8-0F33-F386-0552-920BA817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978D78-0E73-445E-7F8D-05ABCEAF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72EBCE-E892-EDA3-B31E-750F5C97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0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E2D56-91A8-C08E-43B9-1C749DE94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E06927-5675-71AD-1D7D-F92BD65EA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957F77-9173-0978-A659-8B19BA34E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C044D1-2080-A932-1F6C-7416A6DD5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CA3EE7-7F44-906C-536B-3CED246D6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5ACDB1-09D6-46DD-62FF-2EEDF4FB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4B0CEB-7710-A01F-271D-A4B1220C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C48BD58-12E0-1E58-3491-F352EBB0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9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D67560-B0CE-5275-719C-31660581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E53630-F56D-0394-CFCE-49246D45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ED0B61-8365-3336-02DF-4D28BCD9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0C9E96-B54A-D929-59F3-134FB3B4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6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D26A2B-2F7A-1A36-1097-4781173B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487462-3014-89EF-9994-68A7F190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CD2382-F11B-7696-F6C4-1DC5BF89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6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EC0A2-E334-BC8A-EFD1-C737552D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3A754-9253-7957-6915-B00B54A5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60F2BC-9883-6A43-93C8-4CEC8BBB9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7FC089-3B8F-B2E9-D175-73BA0A04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379BF2-E397-1C5B-4B25-965E7477B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2AFBC5-F0E2-DADB-4AB5-3AE6DFEF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D51F2-7C7E-1935-94A1-58559066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E9B52F-F975-62B0-530F-05B22FA91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02755F-E618-511F-0337-3811502D9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2F3F19-D0AB-A9BF-CF97-17C6910C2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CAA098-4FFC-A781-AF85-DC1AD521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726B58-35A5-FDB9-3127-646241311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5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291307-E80E-6FDE-E135-12055A75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0A7A7F-E974-ADB3-1BAD-530B24F54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794B7C-E5FE-1766-3EC8-AE02A9145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6F6F68-64B4-48D6-8794-1C31100B4988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F8F87E-7950-C74D-C73F-857DE8646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0358B8-211F-3458-795C-85A5C3B70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2DE2EC-4789-4AA1-A86A-ACA965FBD08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6000A3-CD3A-4E19-4892-1D4F0B1D1E2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91962" y="6642100"/>
            <a:ext cx="6365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78D7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C1 - Interne</a:t>
            </a:r>
          </a:p>
        </p:txBody>
      </p:sp>
    </p:spTree>
    <p:extLst>
      <p:ext uri="{BB962C8B-B14F-4D97-AF65-F5344CB8AC3E}">
        <p14:creationId xmlns:p14="http://schemas.microsoft.com/office/powerpoint/2010/main" val="3527115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016AF1-DACF-D960-0F9C-30C987A25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5761551"/>
            <a:ext cx="9078628" cy="641026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OCCITANIE 2025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DDA945-DBC3-67C4-6155-CF23248A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937" y="552450"/>
            <a:ext cx="8831183" cy="496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ysian-embers-240355">
            <a:hlinkClick r:id="" action="ppaction://media"/>
            <a:extLst>
              <a:ext uri="{FF2B5EF4-FFF2-40B4-BE49-F238E27FC236}">
                <a16:creationId xmlns:a16="http://schemas.microsoft.com/office/drawing/2014/main" id="{62F74CB1-1E1C-E5F9-A2E0-D17D3DFEB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ADILL DURBAN-CORBIERES">
            <a:extLst>
              <a:ext uri="{FF2B5EF4-FFF2-40B4-BE49-F238E27FC236}">
                <a16:creationId xmlns:a16="http://schemas.microsoft.com/office/drawing/2014/main" id="{E138284E-4D35-0A66-E51C-89A4AE6E7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DURBAN CORBIERES PARTENAIRE LOCAL ESPACE SENIOR-assistante sociale">
            <a:extLst>
              <a:ext uri="{FF2B5EF4-FFF2-40B4-BE49-F238E27FC236}">
                <a16:creationId xmlns:a16="http://schemas.microsoft.com/office/drawing/2014/main" id="{84240F2B-0FF5-58F5-D1DC-853FAC08D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DURBAN CORBIERES ANIMATION VISITE VIRTUELLE DE L'ASTROLABE">
            <a:extLst>
              <a:ext uri="{FF2B5EF4-FFF2-40B4-BE49-F238E27FC236}">
                <a16:creationId xmlns:a16="http://schemas.microsoft.com/office/drawing/2014/main" id="{10E9DBBD-ACF3-4E08-53AB-D84263A5B0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FRANCE TRAVAIL-DURBAN CORBIERES">
            <a:extLst>
              <a:ext uri="{FF2B5EF4-FFF2-40B4-BE49-F238E27FC236}">
                <a16:creationId xmlns:a16="http://schemas.microsoft.com/office/drawing/2014/main" id="{024FD0A9-43B2-6AE4-CD44-FBB988CDB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DURBAN CORBIERES PERMANENCE SERVICE LOCAL D'INTERVENTION POUR LA MAITRISE DE L'ENERGIE">
            <a:extLst>
              <a:ext uri="{FF2B5EF4-FFF2-40B4-BE49-F238E27FC236}">
                <a16:creationId xmlns:a16="http://schemas.microsoft.com/office/drawing/2014/main" id="{12B11702-7C22-C367-9088-B2D19CB373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DURBAN CORBIERES PERMANENCE PARTENAIRE LOCAL HABITAT">
            <a:extLst>
              <a:ext uri="{FF2B5EF4-FFF2-40B4-BE49-F238E27FC236}">
                <a16:creationId xmlns:a16="http://schemas.microsoft.com/office/drawing/2014/main" id="{8BB663FE-FE17-B3D9-4C75-0DBC37F3A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40F6B676-B146-4D5E-90E5-D65A72CA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4" name="Rectangle 3083">
            <a:extLst>
              <a:ext uri="{FF2B5EF4-FFF2-40B4-BE49-F238E27FC236}">
                <a16:creationId xmlns:a16="http://schemas.microsoft.com/office/drawing/2014/main" id="{2623A025-DB3C-4E81-A76F-A0006C48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18B7117-873E-1998-04DF-29FF9EBC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81260" y="-196517"/>
            <a:ext cx="1746504" cy="34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91569E9-478C-79A8-D0FD-AC4E20E5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641276" y="2557250"/>
            <a:ext cx="3426471" cy="174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773C8AD2-3F1B-E5EC-F536-E373A5DF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 bwMode="auto">
          <a:xfrm rot="5400000">
            <a:off x="1482515" y="3628980"/>
            <a:ext cx="1746504" cy="34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C4703ECA-DA1F-BDF3-DEAB-DDBDEBA9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349" y="643467"/>
            <a:ext cx="73211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51E4C0-E516-595C-CC7D-FCA6F4A93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96507" y="-11764"/>
            <a:ext cx="2702558" cy="4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F47EE8B-682D-8DFD-A6F1-D1AC262E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 bwMode="auto">
          <a:xfrm rot="5400000">
            <a:off x="1296332" y="2856567"/>
            <a:ext cx="2705099" cy="401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1BCB942-B581-AD75-9E2F-A25D51D1E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95050" y="61050"/>
            <a:ext cx="5571066" cy="67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photo_1">
            <a:extLst>
              <a:ext uri="{FF2B5EF4-FFF2-40B4-BE49-F238E27FC236}">
                <a16:creationId xmlns:a16="http://schemas.microsoft.com/office/drawing/2014/main" id="{B118E3A9-C323-D9F0-E76F-D91E136BD1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A3CDCD-7DCC-0284-4BBF-9E612FC17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598203" y="1356850"/>
            <a:ext cx="5181651" cy="43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1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D7CA5-5302-5731-1940-18AABC607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6FA65B-B91B-6B6A-8BCF-DBD44342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652B6-6923-A440-9111-0E4D26DEE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E17ED-2E42-C2F4-8D47-444BEFB0D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61D55F-B573-7B36-34CF-A0D1F3ED5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5D2D354-067C-F7C8-88FB-AE2396B40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0B7867-55DB-25A6-228D-6120B5164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D4D67C-322F-E3C3-B04E-FAF6A60777E5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Aptos Display" panose="02110004020202020204"/>
              </a:rPr>
              <a:t>AUDE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Tuchan et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conseillère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numérique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B8916B-944B-41B8-283B-AD1028427AAA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/>
                </a:solidFill>
              </a:rPr>
              <a:t>Accueil café et Questionnaire </a:t>
            </a:r>
            <a:r>
              <a:rPr lang="en-US" sz="2000" i="1" dirty="0" err="1">
                <a:solidFill>
                  <a:prstClr val="white"/>
                </a:solidFill>
              </a:rPr>
              <a:t>ludique</a:t>
            </a:r>
            <a:r>
              <a:rPr lang="en-US" sz="2000" i="1" dirty="0">
                <a:solidFill>
                  <a:prstClr val="white"/>
                </a:solidFill>
              </a:rPr>
              <a:t> pour </a:t>
            </a:r>
            <a:r>
              <a:rPr lang="en-US" sz="2000" i="1" dirty="0" err="1">
                <a:solidFill>
                  <a:prstClr val="white"/>
                </a:solidFill>
              </a:rPr>
              <a:t>mieux</a:t>
            </a:r>
            <a:r>
              <a:rPr lang="en-US" sz="2000" i="1" dirty="0">
                <a:solidFill>
                  <a:prstClr val="white"/>
                </a:solidFill>
              </a:rPr>
              <a:t> </a:t>
            </a:r>
            <a:r>
              <a:rPr lang="en-US" sz="2000" i="1" dirty="0" err="1">
                <a:solidFill>
                  <a:prstClr val="white"/>
                </a:solidFill>
              </a:rPr>
              <a:t>connaitre</a:t>
            </a:r>
            <a:r>
              <a:rPr lang="en-US" sz="2000" i="1" dirty="0">
                <a:solidFill>
                  <a:prstClr val="white"/>
                </a:solidFill>
              </a:rPr>
              <a:t> les missions de la FS.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 err="1">
                <a:solidFill>
                  <a:prstClr val="white"/>
                </a:solidFill>
              </a:rPr>
              <a:t>Partenaires</a:t>
            </a:r>
            <a:r>
              <a:rPr lang="en-US" sz="2000" i="1" dirty="0">
                <a:solidFill>
                  <a:prstClr val="white"/>
                </a:solidFill>
              </a:rPr>
              <a:t> </a:t>
            </a:r>
            <a:r>
              <a:rPr lang="en-US" sz="2000" i="1" dirty="0" err="1">
                <a:solidFill>
                  <a:prstClr val="white"/>
                </a:solidFill>
              </a:rPr>
              <a:t>nationaux</a:t>
            </a:r>
            <a:r>
              <a:rPr lang="en-US" sz="2000" i="1" dirty="0">
                <a:solidFill>
                  <a:prstClr val="white"/>
                </a:solidFill>
              </a:rPr>
              <a:t> et </a:t>
            </a:r>
            <a:r>
              <a:rPr lang="en-US" sz="2000" i="1" dirty="0" err="1">
                <a:solidFill>
                  <a:prstClr val="white"/>
                </a:solidFill>
              </a:rPr>
              <a:t>locaux</a:t>
            </a:r>
            <a:endParaRPr lang="en-US" sz="2000" i="1" dirty="0">
              <a:solidFill>
                <a:prstClr val="white"/>
              </a:solidFill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 err="1">
                <a:solidFill>
                  <a:prstClr val="white"/>
                </a:solidFill>
              </a:rPr>
              <a:t>Visite</a:t>
            </a:r>
            <a:r>
              <a:rPr lang="en-US" sz="2000" i="1" dirty="0">
                <a:solidFill>
                  <a:prstClr val="white"/>
                </a:solidFill>
              </a:rPr>
              <a:t> de la </a:t>
            </a:r>
            <a:r>
              <a:rPr lang="en-US" sz="2000" i="1" dirty="0" err="1">
                <a:solidFill>
                  <a:prstClr val="white"/>
                </a:solidFill>
              </a:rPr>
              <a:t>référente</a:t>
            </a:r>
            <a:r>
              <a:rPr lang="en-US" sz="2000" i="1" dirty="0">
                <a:solidFill>
                  <a:prstClr val="white"/>
                </a:solidFill>
              </a:rPr>
              <a:t> </a:t>
            </a:r>
            <a:r>
              <a:rPr lang="en-US" sz="2000" i="1" dirty="0" err="1">
                <a:solidFill>
                  <a:prstClr val="white"/>
                </a:solidFill>
              </a:rPr>
              <a:t>départementale</a:t>
            </a:r>
            <a:r>
              <a:rPr lang="en-US" sz="2000" i="1" dirty="0">
                <a:solidFill>
                  <a:prstClr val="white"/>
                </a:solidFill>
              </a:rPr>
              <a:t> </a:t>
            </a:r>
            <a:r>
              <a:rPr lang="en-US" sz="2000" i="1" dirty="0" err="1">
                <a:solidFill>
                  <a:prstClr val="white"/>
                </a:solidFill>
              </a:rPr>
              <a:t>en</a:t>
            </a:r>
            <a:r>
              <a:rPr lang="en-US" sz="2000" i="1" dirty="0">
                <a:solidFill>
                  <a:prstClr val="white"/>
                </a:solidFill>
              </a:rPr>
              <a:t> </a:t>
            </a:r>
            <a:r>
              <a:rPr lang="en-US" sz="2000" i="1" dirty="0" err="1">
                <a:solidFill>
                  <a:prstClr val="white"/>
                </a:solidFill>
              </a:rPr>
              <a:t>préfecture</a:t>
            </a:r>
            <a:endParaRPr lang="en-US" sz="2000" i="1" dirty="0">
              <a:solidFill>
                <a:prstClr val="white"/>
              </a:solidFill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C27F09A9-BE62-C2F8-4612-8ECDB964D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36633" y="1322575"/>
            <a:ext cx="6867804" cy="424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4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351E1B-DF27-28C1-3E4B-E1AD8800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7682" y="457200"/>
            <a:ext cx="509663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5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97;g130b443e5ed_0_2"/>
          <p:cNvSpPr/>
          <p:nvPr/>
        </p:nvSpPr>
        <p:spPr>
          <a:xfrm>
            <a:off x="240000" y="151680"/>
            <a:ext cx="11826720" cy="5990880"/>
          </a:xfrm>
          <a:prstGeom prst="rect">
            <a:avLst/>
          </a:prstGeom>
          <a:solidFill>
            <a:srgbClr val="FFE3D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pic>
        <p:nvPicPr>
          <p:cNvPr id="39" name="Google Shape;55;p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7"/>
          <a:stretch/>
        </p:blipFill>
        <p:spPr>
          <a:xfrm>
            <a:off x="9104160" y="106080"/>
            <a:ext cx="2943360" cy="925440"/>
          </a:xfrm>
          <a:prstGeom prst="rect">
            <a:avLst/>
          </a:prstGeom>
          <a:ln w="0">
            <a:noFill/>
          </a:ln>
        </p:spPr>
      </p:pic>
      <p:sp>
        <p:nvSpPr>
          <p:cNvPr id="40" name="Google Shape;66;p1"/>
          <p:cNvSpPr/>
          <p:nvPr/>
        </p:nvSpPr>
        <p:spPr>
          <a:xfrm>
            <a:off x="721440" y="4333440"/>
            <a:ext cx="3356160" cy="1425600"/>
          </a:xfrm>
          <a:prstGeom prst="rect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9h : Atelier ludique du programme France-services (questionnaire)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9h30 : Table ronde CARSAT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Préparer sa retraite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10h : ADIL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14h : Mission locale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200" spc="-1">
              <a:latin typeface="Arial"/>
            </a:endParaRPr>
          </a:p>
        </p:txBody>
      </p:sp>
      <p:sp>
        <p:nvSpPr>
          <p:cNvPr id="41" name="Google Shape;67;p1"/>
          <p:cNvSpPr/>
          <p:nvPr/>
        </p:nvSpPr>
        <p:spPr>
          <a:xfrm>
            <a:off x="721440" y="3792480"/>
            <a:ext cx="3356160" cy="529440"/>
          </a:xfrm>
          <a:prstGeom prst="rect">
            <a:avLst/>
          </a:prstGeom>
          <a:solidFill>
            <a:srgbClr val="253375"/>
          </a:solidFill>
          <a:ln w="25400">
            <a:solidFill>
              <a:srgbClr val="0001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fr-FR" sz="1467" b="1" spc="-1">
                <a:solidFill>
                  <a:srgbClr val="FFFFFF"/>
                </a:solidFill>
                <a:latin typeface="Arial"/>
                <a:ea typeface="Arial"/>
              </a:rPr>
              <a:t>Jeudi 16 octobre</a:t>
            </a:r>
            <a:endParaRPr lang="fr-FR" sz="1467" spc="-1">
              <a:latin typeface="Arial"/>
            </a:endParaRPr>
          </a:p>
        </p:txBody>
      </p:sp>
      <p:sp>
        <p:nvSpPr>
          <p:cNvPr id="42" name="Google Shape;68;p1"/>
          <p:cNvSpPr/>
          <p:nvPr/>
        </p:nvSpPr>
        <p:spPr>
          <a:xfrm>
            <a:off x="2037120" y="3474720"/>
            <a:ext cx="435360" cy="435360"/>
          </a:xfrm>
          <a:prstGeom prst="ellipse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43" name="Google Shape;69;p1"/>
          <p:cNvSpPr/>
          <p:nvPr/>
        </p:nvSpPr>
        <p:spPr>
          <a:xfrm>
            <a:off x="4459680" y="2254080"/>
            <a:ext cx="3219840" cy="1093440"/>
          </a:xfrm>
          <a:prstGeom prst="rect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9h : Atelier ludique du programme France-services (questionnaire)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14h : Webinaire par Espace Senior sur les aidants</a:t>
            </a:r>
            <a:endParaRPr lang="fr-FR" sz="1200" spc="-1">
              <a:latin typeface="Arial"/>
            </a:endParaRPr>
          </a:p>
        </p:txBody>
      </p:sp>
      <p:sp>
        <p:nvSpPr>
          <p:cNvPr id="44" name="Google Shape;70;p1"/>
          <p:cNvSpPr/>
          <p:nvPr/>
        </p:nvSpPr>
        <p:spPr>
          <a:xfrm>
            <a:off x="4459680" y="1723680"/>
            <a:ext cx="3219840" cy="529440"/>
          </a:xfrm>
          <a:prstGeom prst="rect">
            <a:avLst/>
          </a:prstGeom>
          <a:solidFill>
            <a:srgbClr val="253375"/>
          </a:solidFill>
          <a:ln w="25400">
            <a:solidFill>
              <a:srgbClr val="0001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fr-FR" sz="1467" b="1" spc="-1">
                <a:solidFill>
                  <a:srgbClr val="FFFFFF"/>
                </a:solidFill>
                <a:latin typeface="Arial"/>
                <a:ea typeface="Arial"/>
              </a:rPr>
              <a:t>Mardi 14 octobre</a:t>
            </a:r>
            <a:endParaRPr lang="fr-FR" sz="1467" spc="-1">
              <a:latin typeface="Arial"/>
            </a:endParaRPr>
          </a:p>
        </p:txBody>
      </p:sp>
      <p:sp>
        <p:nvSpPr>
          <p:cNvPr id="45" name="Google Shape;71;p1"/>
          <p:cNvSpPr/>
          <p:nvPr/>
        </p:nvSpPr>
        <p:spPr>
          <a:xfrm>
            <a:off x="5871840" y="1395840"/>
            <a:ext cx="435360" cy="435360"/>
          </a:xfrm>
          <a:prstGeom prst="ellipse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46" name="Google Shape;72;p1"/>
          <p:cNvSpPr/>
          <p:nvPr/>
        </p:nvSpPr>
        <p:spPr>
          <a:xfrm>
            <a:off x="8247840" y="2256480"/>
            <a:ext cx="3219840" cy="1102560"/>
          </a:xfrm>
          <a:prstGeom prst="rect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9h : Atelier ludique du programme France-services (questionnaire)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Présentation de l’Identité Numérique La Poste, Digiposte </a:t>
            </a:r>
            <a:r>
              <a:rPr lang="fr-FR" sz="1200" spc="-1">
                <a:solidFill>
                  <a:srgbClr val="000000"/>
                </a:solidFill>
                <a:latin typeface="Arial"/>
                <a:ea typeface="DejaVu Sans"/>
              </a:rPr>
              <a:t>(coffre fort numérique)</a:t>
            </a:r>
            <a:endParaRPr lang="fr-FR" sz="1200" spc="-1">
              <a:latin typeface="Arial"/>
            </a:endParaRPr>
          </a:p>
        </p:txBody>
      </p:sp>
      <p:sp>
        <p:nvSpPr>
          <p:cNvPr id="47" name="Google Shape;73;p1"/>
          <p:cNvSpPr/>
          <p:nvPr/>
        </p:nvSpPr>
        <p:spPr>
          <a:xfrm>
            <a:off x="8247840" y="1715040"/>
            <a:ext cx="3219840" cy="529440"/>
          </a:xfrm>
          <a:prstGeom prst="rect">
            <a:avLst/>
          </a:prstGeom>
          <a:solidFill>
            <a:srgbClr val="253375"/>
          </a:solidFill>
          <a:ln w="25400">
            <a:solidFill>
              <a:srgbClr val="0001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fr-FR" sz="1467" b="1" spc="-1">
                <a:solidFill>
                  <a:srgbClr val="FFFFFF"/>
                </a:solidFill>
                <a:latin typeface="Arial"/>
                <a:ea typeface="Arial"/>
              </a:rPr>
              <a:t>Mercredi 15 octobre</a:t>
            </a:r>
            <a:endParaRPr lang="fr-FR" sz="1467" spc="-1">
              <a:latin typeface="Arial"/>
            </a:endParaRPr>
          </a:p>
        </p:txBody>
      </p:sp>
      <p:sp>
        <p:nvSpPr>
          <p:cNvPr id="48" name="Google Shape;74;p1"/>
          <p:cNvSpPr/>
          <p:nvPr/>
        </p:nvSpPr>
        <p:spPr>
          <a:xfrm>
            <a:off x="9681120" y="1392960"/>
            <a:ext cx="435360" cy="435360"/>
          </a:xfrm>
          <a:prstGeom prst="ellipse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49" name="Google Shape;75;p1"/>
          <p:cNvSpPr/>
          <p:nvPr/>
        </p:nvSpPr>
        <p:spPr>
          <a:xfrm>
            <a:off x="4459680" y="4327680"/>
            <a:ext cx="3219840" cy="1191840"/>
          </a:xfrm>
          <a:prstGeom prst="rect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9h : Atelier ludique du programme France-services (questionnaire)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Présentation « Veiller sur mes parents » 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Installation de l’application ILLIWAP et demande carte de déchetterie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14h : Visite virtuelle d’un musée</a:t>
            </a:r>
            <a:endParaRPr lang="fr-FR" sz="1200" spc="-1">
              <a:latin typeface="Arial"/>
            </a:endParaRPr>
          </a:p>
        </p:txBody>
      </p:sp>
      <p:sp>
        <p:nvSpPr>
          <p:cNvPr id="50" name="Google Shape;76;p1"/>
          <p:cNvSpPr/>
          <p:nvPr/>
        </p:nvSpPr>
        <p:spPr>
          <a:xfrm>
            <a:off x="4459680" y="3786240"/>
            <a:ext cx="3219840" cy="529440"/>
          </a:xfrm>
          <a:prstGeom prst="rect">
            <a:avLst/>
          </a:prstGeom>
          <a:solidFill>
            <a:srgbClr val="253375"/>
          </a:solidFill>
          <a:ln w="25400">
            <a:solidFill>
              <a:srgbClr val="0001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fr-FR" sz="1467" b="1" spc="-1">
                <a:solidFill>
                  <a:srgbClr val="FFFFFF"/>
                </a:solidFill>
                <a:latin typeface="Arial"/>
                <a:ea typeface="Arial"/>
              </a:rPr>
              <a:t>Vendredi 17 octobre</a:t>
            </a:r>
            <a:endParaRPr lang="fr-FR" sz="1467" spc="-1">
              <a:latin typeface="Arial"/>
            </a:endParaRPr>
          </a:p>
        </p:txBody>
      </p:sp>
      <p:sp>
        <p:nvSpPr>
          <p:cNvPr id="51" name="Google Shape;77;p1"/>
          <p:cNvSpPr/>
          <p:nvPr/>
        </p:nvSpPr>
        <p:spPr>
          <a:xfrm>
            <a:off x="8222880" y="4333440"/>
            <a:ext cx="3219840" cy="834720"/>
          </a:xfrm>
          <a:prstGeom prst="rect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52" name="Google Shape;78;p1"/>
          <p:cNvSpPr/>
          <p:nvPr/>
        </p:nvSpPr>
        <p:spPr>
          <a:xfrm>
            <a:off x="687840" y="2262240"/>
            <a:ext cx="3389760" cy="1211520"/>
          </a:xfrm>
          <a:prstGeom prst="rect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9h : Atelier ludique du programme France-services (questionnaire)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10h : CPAM</a:t>
            </a:r>
            <a:endParaRPr lang="fr-FR" sz="12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10h : SLIME </a:t>
            </a:r>
            <a:r>
              <a:rPr lang="fr-FR" sz="800" b="1" spc="-1">
                <a:solidFill>
                  <a:srgbClr val="000000"/>
                </a:solidFill>
                <a:latin typeface="Arial"/>
                <a:ea typeface="DejaVu Sans"/>
              </a:rPr>
              <a:t>(Service Local d’Intervention pour la Maîtrise de l’Energie)</a:t>
            </a:r>
            <a:endParaRPr lang="fr-FR" sz="800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>
                <a:solidFill>
                  <a:srgbClr val="000000"/>
                </a:solidFill>
                <a:latin typeface="Arial"/>
                <a:ea typeface="DejaVu Sans"/>
              </a:rPr>
              <a:t>14h : CAF</a:t>
            </a:r>
            <a:endParaRPr lang="fr-FR" sz="1200" spc="-1">
              <a:latin typeface="Arial"/>
            </a:endParaRPr>
          </a:p>
        </p:txBody>
      </p:sp>
      <p:sp>
        <p:nvSpPr>
          <p:cNvPr id="53" name="Google Shape;79;p1"/>
          <p:cNvSpPr/>
          <p:nvPr/>
        </p:nvSpPr>
        <p:spPr>
          <a:xfrm>
            <a:off x="687840" y="1680000"/>
            <a:ext cx="3389760" cy="570240"/>
          </a:xfrm>
          <a:prstGeom prst="rect">
            <a:avLst/>
          </a:prstGeom>
          <a:solidFill>
            <a:srgbClr val="253375"/>
          </a:solidFill>
          <a:ln w="25400">
            <a:solidFill>
              <a:srgbClr val="0001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fr-FR" sz="1467" b="1" spc="-1">
                <a:solidFill>
                  <a:srgbClr val="FFFFFF"/>
                </a:solidFill>
                <a:latin typeface="Arial"/>
                <a:ea typeface="Arial"/>
              </a:rPr>
              <a:t>Lundi 13 octobre</a:t>
            </a:r>
            <a:endParaRPr lang="fr-FR" sz="1467" spc="-1">
              <a:latin typeface="Arial"/>
            </a:endParaRPr>
          </a:p>
        </p:txBody>
      </p:sp>
      <p:sp>
        <p:nvSpPr>
          <p:cNvPr id="54" name="Google Shape;80;p1"/>
          <p:cNvSpPr/>
          <p:nvPr/>
        </p:nvSpPr>
        <p:spPr>
          <a:xfrm>
            <a:off x="8222880" y="3792480"/>
            <a:ext cx="3219840" cy="529440"/>
          </a:xfrm>
          <a:prstGeom prst="rect">
            <a:avLst/>
          </a:prstGeom>
          <a:solidFill>
            <a:srgbClr val="253375"/>
          </a:solidFill>
          <a:ln w="25400">
            <a:solidFill>
              <a:srgbClr val="0001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fr-FR" sz="1467" b="1" spc="-1">
                <a:solidFill>
                  <a:srgbClr val="FFFFFF"/>
                </a:solidFill>
                <a:latin typeface="Arial"/>
                <a:ea typeface="Arial"/>
              </a:rPr>
              <a:t>Samedi 18 octobre</a:t>
            </a:r>
            <a:endParaRPr lang="fr-FR" sz="1467" spc="-1">
              <a:latin typeface="Arial"/>
            </a:endParaRPr>
          </a:p>
        </p:txBody>
      </p:sp>
      <p:sp>
        <p:nvSpPr>
          <p:cNvPr id="55" name="Google Shape;81;p1"/>
          <p:cNvSpPr/>
          <p:nvPr/>
        </p:nvSpPr>
        <p:spPr>
          <a:xfrm>
            <a:off x="2048160" y="1404960"/>
            <a:ext cx="435360" cy="435360"/>
          </a:xfrm>
          <a:prstGeom prst="ellipse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56" name="Google Shape;83;p1"/>
          <p:cNvSpPr/>
          <p:nvPr/>
        </p:nvSpPr>
        <p:spPr>
          <a:xfrm>
            <a:off x="9705120" y="3471840"/>
            <a:ext cx="435360" cy="435360"/>
          </a:xfrm>
          <a:prstGeom prst="ellipse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57" name="Google Shape;84;p1"/>
          <p:cNvSpPr/>
          <p:nvPr/>
        </p:nvSpPr>
        <p:spPr>
          <a:xfrm>
            <a:off x="5881920" y="3474720"/>
            <a:ext cx="435360" cy="435360"/>
          </a:xfrm>
          <a:prstGeom prst="ellipse">
            <a:avLst/>
          </a:prstGeom>
          <a:solidFill>
            <a:schemeClr val="lt1"/>
          </a:solidFill>
          <a:ln w="25400">
            <a:solidFill>
              <a:srgbClr val="273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2400"/>
          </a:p>
        </p:txBody>
      </p:sp>
      <p:sp>
        <p:nvSpPr>
          <p:cNvPr id="58" name="Google Shape;85;p1"/>
          <p:cNvSpPr/>
          <p:nvPr/>
        </p:nvSpPr>
        <p:spPr>
          <a:xfrm>
            <a:off x="177120" y="151680"/>
            <a:ext cx="2493120" cy="505440"/>
          </a:xfrm>
          <a:prstGeom prst="rect">
            <a:avLst/>
          </a:prstGeom>
          <a:solidFill>
            <a:srgbClr val="2735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121920" rIns="120000" bIns="121920" anchor="ctr">
            <a:normAutofit fontScale="99000"/>
          </a:bodyPr>
          <a:lstStyle/>
          <a:p>
            <a:pPr>
              <a:tabLst>
                <a:tab pos="0" algn="l"/>
              </a:tabLst>
            </a:pPr>
            <a:r>
              <a:rPr lang="fr-FR" sz="1733" b="1" spc="-1">
                <a:solidFill>
                  <a:srgbClr val="FFFFFF"/>
                </a:solidFill>
                <a:latin typeface="Arial"/>
                <a:ea typeface="Arial"/>
              </a:rPr>
              <a:t>Du 13 au 18 octobre</a:t>
            </a:r>
            <a:endParaRPr lang="fr-FR" sz="1733" spc="-1">
              <a:latin typeface="Arial"/>
            </a:endParaRPr>
          </a:p>
        </p:txBody>
      </p:sp>
      <p:pic>
        <p:nvPicPr>
          <p:cNvPr id="59" name="Google Shape;86;p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63200" y="3400320"/>
            <a:ext cx="583680" cy="585600"/>
          </a:xfrm>
          <a:prstGeom prst="rect">
            <a:avLst/>
          </a:prstGeom>
          <a:ln w="0">
            <a:noFill/>
          </a:ln>
        </p:spPr>
      </p:pic>
      <p:pic>
        <p:nvPicPr>
          <p:cNvPr id="60" name="Google Shape;87;p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07520" y="1335360"/>
            <a:ext cx="583680" cy="585600"/>
          </a:xfrm>
          <a:prstGeom prst="rect">
            <a:avLst/>
          </a:prstGeom>
          <a:ln w="0">
            <a:noFill/>
          </a:ln>
        </p:spPr>
      </p:pic>
      <p:pic>
        <p:nvPicPr>
          <p:cNvPr id="61" name="Google Shape;88;p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06720" y="1326240"/>
            <a:ext cx="583680" cy="585600"/>
          </a:xfrm>
          <a:prstGeom prst="rect">
            <a:avLst/>
          </a:prstGeom>
          <a:ln w="0">
            <a:noFill/>
          </a:ln>
        </p:spPr>
      </p:pic>
      <p:pic>
        <p:nvPicPr>
          <p:cNvPr id="62" name="Google Shape;89;p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73760" y="1335360"/>
            <a:ext cx="583680" cy="585600"/>
          </a:xfrm>
          <a:prstGeom prst="rect">
            <a:avLst/>
          </a:prstGeom>
          <a:ln w="0">
            <a:noFill/>
          </a:ln>
        </p:spPr>
      </p:pic>
      <p:pic>
        <p:nvPicPr>
          <p:cNvPr id="63" name="Google Shape;90;p1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26400" y="3395040"/>
            <a:ext cx="583680" cy="585600"/>
          </a:xfrm>
          <a:prstGeom prst="rect">
            <a:avLst/>
          </a:prstGeom>
          <a:ln w="0">
            <a:noFill/>
          </a:ln>
        </p:spPr>
      </p:pic>
      <p:pic>
        <p:nvPicPr>
          <p:cNvPr id="64" name="Google Shape;91;p1" descr="Une image contenant texte&#10;&#10;Description générée automatiquement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07520" y="3404640"/>
            <a:ext cx="583680" cy="585600"/>
          </a:xfrm>
          <a:prstGeom prst="rect">
            <a:avLst/>
          </a:prstGeom>
          <a:ln w="0">
            <a:noFill/>
          </a:ln>
        </p:spPr>
      </p:pic>
      <p:sp>
        <p:nvSpPr>
          <p:cNvPr id="65" name="Google Shape;108;g130b443e5ed_0_2"/>
          <p:cNvSpPr/>
          <p:nvPr/>
        </p:nvSpPr>
        <p:spPr>
          <a:xfrm>
            <a:off x="687840" y="5415360"/>
            <a:ext cx="107548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121920" rIns="120000" bIns="121920" anchor="t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fr-FR" sz="1467" b="1" spc="-1">
                <a:solidFill>
                  <a:srgbClr val="253374"/>
                </a:solidFill>
                <a:latin typeface="Arial"/>
                <a:ea typeface="Arial"/>
              </a:rPr>
              <a:t>          </a:t>
            </a:r>
            <a:endParaRPr lang="fr-FR" sz="1467" spc="-1">
              <a:latin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lang="fr-FR" sz="1467" b="1" spc="-1">
                <a:solidFill>
                  <a:srgbClr val="253374"/>
                </a:solidFill>
                <a:latin typeface="Arial"/>
                <a:ea typeface="Arial"/>
              </a:rPr>
              <a:t>      Rendez-vous à 21 rue de la poste 11350 Tuchan</a:t>
            </a:r>
            <a:br>
              <a:rPr sz="2400"/>
            </a:br>
            <a:r>
              <a:rPr lang="fr-FR" sz="1467" spc="-1">
                <a:solidFill>
                  <a:srgbClr val="253374"/>
                </a:solidFill>
                <a:latin typeface="Arial"/>
                <a:ea typeface="Arial"/>
              </a:rPr>
              <a:t>Information et inscription par mail à l’adresse tuchan@france-services.gouv.fr ou par téléphone au 04.68.42.42.41</a:t>
            </a:r>
            <a:endParaRPr lang="fr-FR" sz="1467" spc="-1">
              <a:latin typeface="Arial"/>
            </a:endParaRPr>
          </a:p>
        </p:txBody>
      </p:sp>
      <p:pic>
        <p:nvPicPr>
          <p:cNvPr id="66" name="Image 46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674400" y="264480"/>
            <a:ext cx="4912800" cy="1192320"/>
          </a:xfrm>
          <a:prstGeom prst="rect">
            <a:avLst/>
          </a:prstGeom>
          <a:ln w="0">
            <a:noFill/>
          </a:ln>
        </p:spPr>
      </p:pic>
      <p:pic>
        <p:nvPicPr>
          <p:cNvPr id="67" name="Image 34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600" y="6302880"/>
            <a:ext cx="3792000" cy="414720"/>
          </a:xfrm>
          <a:prstGeom prst="rect">
            <a:avLst/>
          </a:prstGeom>
          <a:ln w="0">
            <a:noFill/>
          </a:ln>
        </p:spPr>
      </p:pic>
      <p:pic>
        <p:nvPicPr>
          <p:cNvPr id="68" name="Image 35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640" y="6315840"/>
            <a:ext cx="4440960" cy="40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FB006-1AD3-CF2E-C65B-9B78FE452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386555-21D2-4148-AC06-A160D90E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B11697-7AE4-1FD8-EE96-E3FA82AF1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794A41-5352-4AA8-FE82-5D2AC0A2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63A64E-AECD-976E-8F81-9C86494D5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1F8621-F5AB-08C8-A5C9-BD59B0520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BF9B34-7A8D-3448-6DCE-89D001ED1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40F98B-5417-F0DF-33C7-E0FD1DA1F1F2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AUDE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Belvèze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du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Razès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1862F9-E839-C497-72A9-D31D0AAB0F1B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Accueil café et Questionnaire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ludique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pour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mieux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connaitre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les missions de la FS.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Partenaires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locaux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la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référente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départementale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préfecture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" descr="Une image contenant texte, intérieur, mur, fournitures de bureau&#10;&#10;Le contenu généré par l’IA peut être incorrect.">
            <a:extLst>
              <a:ext uri="{FF2B5EF4-FFF2-40B4-BE49-F238E27FC236}">
                <a16:creationId xmlns:a16="http://schemas.microsoft.com/office/drawing/2014/main" id="{4818A210-8650-E4B4-FA96-56C40B583B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3752" y="-10137"/>
            <a:ext cx="411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80D88-D327-1FB1-723B-D13CC477A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89A256-C358-7520-3177-84F3A4274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D40297-7B27-028F-3D92-F0E77E694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4DE336-842E-212A-D4E0-18C545BD7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564DB-19DA-6A01-0012-CF79D280C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45D8A8-B0D2-7922-0DC7-5197E0CD5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0BB738-FB86-BB74-F5FF-51C801DA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EC6C41-9C4B-7B4A-80F1-1C82DC9DB77B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ARIEGE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Aptos Display" panose="02110004020202020204"/>
              </a:rPr>
              <a:t>Ax Les </a:t>
            </a:r>
            <a:r>
              <a:rPr lang="en-US" sz="3600" dirty="0" err="1">
                <a:solidFill>
                  <a:srgbClr val="FFFFFF"/>
                </a:solidFill>
                <a:latin typeface="Aptos Display" panose="02110004020202020204"/>
              </a:rPr>
              <a:t>Thermes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287BBC-B383-1A05-9607-B1B98F256AB3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Accueil café et Questionnaire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ludique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pour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mieux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connaître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les missions de la FS.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Partenaires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locaux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la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référente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départementale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préfecture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" descr="AX LES THERMES4">
            <a:extLst>
              <a:ext uri="{FF2B5EF4-FFF2-40B4-BE49-F238E27FC236}">
                <a16:creationId xmlns:a16="http://schemas.microsoft.com/office/drawing/2014/main" id="{B49A91A8-EC1E-F2FF-B339-D7D2DA673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5" b="-814"/>
          <a:stretch>
            <a:fillRect/>
          </a:stretch>
        </p:blipFill>
        <p:spPr>
          <a:xfrm rot="5400000">
            <a:off x="7291886" y="869176"/>
            <a:ext cx="6847858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mur, intérieur, porte&#10;&#10;Le contenu généré par l’IA peut être incorrect.">
            <a:extLst>
              <a:ext uri="{FF2B5EF4-FFF2-40B4-BE49-F238E27FC236}">
                <a16:creationId xmlns:a16="http://schemas.microsoft.com/office/drawing/2014/main" id="{8C272D5C-44E8-2CCF-42A9-F2DF2E6EF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habits, personne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BC37C263-E789-19CE-DC5F-2039A9C135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personne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E2C55297-2F4B-F2EE-4746-4A8541305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affiche, Panneau d’affichage, Tableau d’affichage&#10;&#10;Le contenu généré par l’IA peut être incorrect.">
            <a:extLst>
              <a:ext uri="{FF2B5EF4-FFF2-40B4-BE49-F238E27FC236}">
                <a16:creationId xmlns:a16="http://schemas.microsoft.com/office/drawing/2014/main" id="{3DC38A7F-705A-F849-86AB-01F031C44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intérieur, mur, meubles&#10;&#10;Le contenu généré par l’IA peut être incorrect.">
            <a:extLst>
              <a:ext uri="{FF2B5EF4-FFF2-40B4-BE49-F238E27FC236}">
                <a16:creationId xmlns:a16="http://schemas.microsoft.com/office/drawing/2014/main" id="{7C02F56A-CEC3-E555-DC6B-3F934FB08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bâtiment, plein air, signe&#10;&#10;Le contenu généré par l’IA peut être incorrect.">
            <a:extLst>
              <a:ext uri="{FF2B5EF4-FFF2-40B4-BE49-F238E27FC236}">
                <a16:creationId xmlns:a16="http://schemas.microsoft.com/office/drawing/2014/main" id="{CB49EA5D-670F-966D-9CB5-E7D5B98F9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C4EACB-D4FC-AE85-063A-0D44D032E6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1114609" y="561192"/>
            <a:ext cx="4037495" cy="57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075E9-1675-8149-3E12-A3C8BF93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84A129-29FA-61EC-F588-2DF89AD97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754E5-06CE-77D7-C770-3B4C78BD7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5C59D-3FA2-2549-D90C-9F52C9B3C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2060DF-1287-DE61-426F-3B471E7D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A1E6546-38A3-73C0-A479-77CE9FE39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E786DE-D9AC-C3DF-7F79-0DCD30C9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C9185C-DA6D-A09C-25C5-6C727BC337E9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GARD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Barjac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754146-17E8-82FB-1BB8-72674D6E2AB7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Accueil café et Questionnaire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ludique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pour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mieux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connaître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les missions de la FS.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la prefecture et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élus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prstClr val="white"/>
                </a:solidFill>
                <a:latin typeface="Aptos" panose="02110004020202020204"/>
              </a:rPr>
              <a:t>Atelier </a:t>
            </a:r>
            <a:r>
              <a:rPr lang="en-US" sz="2000" i="1" dirty="0" err="1">
                <a:solidFill>
                  <a:prstClr val="white"/>
                </a:solidFill>
                <a:latin typeface="Aptos" panose="02110004020202020204"/>
              </a:rPr>
              <a:t>Naviguer</a:t>
            </a:r>
            <a:r>
              <a:rPr lang="en-US" sz="2000" i="1" dirty="0">
                <a:solidFill>
                  <a:prstClr val="white"/>
                </a:solidFill>
                <a:latin typeface="Aptos" panose="02110004020202020204"/>
              </a:rPr>
              <a:t> sur Internet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habits, homme, personne, mur&#10;&#10;Le contenu généré par l’IA peut être incorrect.">
            <a:extLst>
              <a:ext uri="{FF2B5EF4-FFF2-40B4-BE49-F238E27FC236}">
                <a16:creationId xmlns:a16="http://schemas.microsoft.com/office/drawing/2014/main" id="{662F4D0E-10EA-33CD-2CB2-C8155639B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1605" y="-10137"/>
            <a:ext cx="4200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63EFE-3DC0-D28D-E6A9-C27F256B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roue, Véhicule terrestre, table&#10;&#10;Le contenu généré par l’IA peut être incorrect.">
            <a:extLst>
              <a:ext uri="{FF2B5EF4-FFF2-40B4-BE49-F238E27FC236}">
                <a16:creationId xmlns:a16="http://schemas.microsoft.com/office/drawing/2014/main" id="{1717CA7C-F047-36B2-A422-9F7023C7D6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3467" y="749557"/>
            <a:ext cx="5294716" cy="535888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habits, bâtiment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48092F56-A2CF-AAFC-BDA5-662A6286C7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3817" y="746632"/>
            <a:ext cx="5294715" cy="53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C49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homme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7B243201-1591-1C9A-4AFB-16BC4E4D8C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8" y="643467"/>
            <a:ext cx="5372099" cy="5571066"/>
          </a:xfrm>
          <a:prstGeom prst="rect">
            <a:avLst/>
          </a:prstGeom>
        </p:spPr>
      </p:pic>
      <p:pic>
        <p:nvPicPr>
          <p:cNvPr id="3" name="Image 2" descr="Une image contenant habits, plein air, personne, voiture&#10;&#10;Le contenu généré par l’IA peut être incorrect.">
            <a:extLst>
              <a:ext uri="{FF2B5EF4-FFF2-40B4-BE49-F238E27FC236}">
                <a16:creationId xmlns:a16="http://schemas.microsoft.com/office/drawing/2014/main" id="{4926B9A3-A9BE-5669-DE6C-8D5CFF718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FF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intérieur, mur, habits, texte&#10;&#10;Le contenu généré par l’IA peut être incorrect.">
            <a:extLst>
              <a:ext uri="{FF2B5EF4-FFF2-40B4-BE49-F238E27FC236}">
                <a16:creationId xmlns:a16="http://schemas.microsoft.com/office/drawing/2014/main" id="{625E93F3-28A8-4FE5-703D-E2D68A2041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43984" y="742950"/>
            <a:ext cx="5571066" cy="5372099"/>
          </a:xfrm>
          <a:prstGeom prst="rect">
            <a:avLst/>
          </a:prstGeom>
        </p:spPr>
      </p:pic>
      <p:pic>
        <p:nvPicPr>
          <p:cNvPr id="3" name="Image 2" descr="Une image contenant intérieur, mur, habits, ordinateur&#10;&#10;Le contenu généré par l’IA peut être incorrect.">
            <a:extLst>
              <a:ext uri="{FF2B5EF4-FFF2-40B4-BE49-F238E27FC236}">
                <a16:creationId xmlns:a16="http://schemas.microsoft.com/office/drawing/2014/main" id="{CFCC4105-130A-965D-E3D0-07414EB67A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8B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87F210D4-E8CD-A68B-598F-30A1177F5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1025173"/>
            <a:ext cx="5129784" cy="48217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8B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Site web, logiciel&#10;&#10;Le contenu généré par l’IA peut être incorrect.">
            <a:extLst>
              <a:ext uri="{FF2B5EF4-FFF2-40B4-BE49-F238E27FC236}">
                <a16:creationId xmlns:a16="http://schemas.microsoft.com/office/drawing/2014/main" id="{1D384503-6F0F-1C19-8DA3-66C13761B2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034" y="1248842"/>
            <a:ext cx="5129784" cy="43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52251-C667-40E6-EA6C-C60C1FEC6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9FEBEC-B5A1-84DA-E5DC-5371D2A08DAB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 GARONNE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Aurignac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BA51F7-6369-EE22-C4D1-56CB3ACA3C6F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Permanence droit des </a:t>
            </a:r>
            <a:r>
              <a:rPr lang="en-US" sz="2000" i="1" dirty="0" err="1"/>
              <a:t>combattants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Réunion </a:t>
            </a:r>
            <a:r>
              <a:rPr lang="en-US" sz="2000" i="1" dirty="0" err="1"/>
              <a:t>Partenaire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 Ma santé après 60 </a:t>
            </a:r>
            <a:r>
              <a:rPr lang="en-US" sz="2000" i="1" dirty="0" err="1"/>
              <a:t>ans</a:t>
            </a:r>
            <a:r>
              <a:rPr lang="en-US" sz="2000" i="1" dirty="0"/>
              <a:t> ICOP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Digiposte</a:t>
            </a:r>
            <a:r>
              <a:rPr lang="en-US" sz="2000" i="1" dirty="0"/>
              <a:t> et </a:t>
            </a:r>
            <a:r>
              <a:rPr lang="en-US" sz="2000" i="1" dirty="0" err="1"/>
              <a:t>cybersécurité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B5D5A8-3B10-64D9-B460-912F1199E9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AX LES THERMES1">
            <a:extLst>
              <a:ext uri="{FF2B5EF4-FFF2-40B4-BE49-F238E27FC236}">
                <a16:creationId xmlns:a16="http://schemas.microsoft.com/office/drawing/2014/main" id="{42E4C8DA-268F-5044-D436-FAE74EB2A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C369AD-441A-32EC-BB8F-08FE517E1D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5EC7C9-14B8-B47E-0406-6488BAFE18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158D11-1B4C-75D4-173F-8189347AC7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E1C098-ABE4-C137-A97F-8E617C1FA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1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6FFEFB-575B-1612-133E-134D9A4219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A2A3EE-BD98-ACAF-CBEB-4DEC5DF59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habits, intérieur, personne&#10;&#10;Le contenu généré par l’IA peut être incorrect.">
            <a:extLst>
              <a:ext uri="{FF2B5EF4-FFF2-40B4-BE49-F238E27FC236}">
                <a16:creationId xmlns:a16="http://schemas.microsoft.com/office/drawing/2014/main" id="{68CAD8DE-2AF2-B822-D566-E1BD602E6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59CE58-3379-E623-E1E4-C584266CB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C2690D-0013-FBA6-3248-586FD2F7A0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06C7C-7BF3-92DA-4E9A-F14A46BA8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01DB77-8948-D99B-79D8-05DC2E3BD1B6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 GARONNE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Bagnères</a:t>
            </a: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Luchon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150F44-155C-9FBA-43D5-D0D3B62CF917}"/>
              </a:ext>
            </a:extLst>
          </p:cNvPr>
          <p:cNvSpPr txBox="1"/>
          <p:nvPr/>
        </p:nvSpPr>
        <p:spPr>
          <a:xfrm>
            <a:off x="4367695" y="649480"/>
            <a:ext cx="309781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Réunion </a:t>
            </a:r>
            <a:r>
              <a:rPr lang="en-US" sz="2000" i="1" dirty="0" err="1"/>
              <a:t>Partenaires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Digiposte</a:t>
            </a:r>
            <a:r>
              <a:rPr lang="en-US" sz="2000" i="1" dirty="0"/>
              <a:t> et </a:t>
            </a:r>
            <a:r>
              <a:rPr lang="en-US" sz="2000" i="1" dirty="0" err="1"/>
              <a:t>Identité</a:t>
            </a:r>
            <a:r>
              <a:rPr lang="en-US" sz="2000" i="1" dirty="0"/>
              <a:t> Numérique La Poste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61B3AE-235C-EAB9-116E-5BFD9B137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"/>
          <a:stretch>
            <a:fillRect/>
          </a:stretch>
        </p:blipFill>
        <p:spPr>
          <a:xfrm>
            <a:off x="7565860" y="185719"/>
            <a:ext cx="4612417" cy="64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CCF273-9EFD-8510-D51F-1E4C1D5502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D9531D-0D97-4141-5480-184F6BAE7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0BCBD3-977C-55D0-7422-D0647DD62E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78999A-9DCE-411D-7E1E-87CB876FC5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512F3-2E0E-2FAB-C8B7-40980795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7D18D5C-3DF8-BC2B-F29A-5564B0EB0FDB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 GARONNE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Cadours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D512C0-1584-975A-3F83-82BD931120EE}"/>
              </a:ext>
            </a:extLst>
          </p:cNvPr>
          <p:cNvSpPr txBox="1"/>
          <p:nvPr/>
        </p:nvSpPr>
        <p:spPr>
          <a:xfrm>
            <a:off x="4581727" y="0"/>
            <a:ext cx="384829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Réunion </a:t>
            </a:r>
            <a:r>
              <a:rPr lang="en-US" sz="2000" i="1" dirty="0" err="1"/>
              <a:t>Partenaires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Digiposte</a:t>
            </a:r>
            <a:r>
              <a:rPr lang="en-US" sz="2000" i="1" dirty="0"/>
              <a:t> et </a:t>
            </a:r>
            <a:r>
              <a:rPr lang="en-US" sz="2000" i="1" dirty="0" err="1"/>
              <a:t>Identité</a:t>
            </a:r>
            <a:r>
              <a:rPr lang="en-US" sz="2000" i="1" dirty="0"/>
              <a:t> Numérique La Poste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7D8008-BFEC-5E1D-951D-C6DB01C43F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0017" y="-83399"/>
            <a:ext cx="3743478" cy="694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F0F764-63BD-16FD-302A-27C34D2E2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habits, personne, intérieur, chaise&#10;&#10;Le contenu généré par l’IA peut être incorrect.">
            <a:extLst>
              <a:ext uri="{FF2B5EF4-FFF2-40B4-BE49-F238E27FC236}">
                <a16:creationId xmlns:a16="http://schemas.microsoft.com/office/drawing/2014/main" id="{77CCD686-4EA7-6A34-70EA-03145F8459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A2DDE4-0462-9E26-BEB2-CF0D26531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64D213-D034-9EA5-74B6-91B020A13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AX LES THERMES2">
            <a:extLst>
              <a:ext uri="{FF2B5EF4-FFF2-40B4-BE49-F238E27FC236}">
                <a16:creationId xmlns:a16="http://schemas.microsoft.com/office/drawing/2014/main" id="{43320E6B-56AF-E7FB-2951-78F331007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80"/>
            <a:ext cx="5129784" cy="55710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AX LES THERMES6">
            <a:extLst>
              <a:ext uri="{FF2B5EF4-FFF2-40B4-BE49-F238E27FC236}">
                <a16:creationId xmlns:a16="http://schemas.microsoft.com/office/drawing/2014/main" id="{534A7A12-28D2-F1B0-7BAD-F574896AB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20553" y="864108"/>
            <a:ext cx="5571038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57AA2D-FDDE-5146-37E4-AB291149F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F78AD84-3312-A0C0-A107-C9A6E3095C5C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 GARONNE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 Lys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224349-E82B-E1C9-ABEF-AFE7EDE13116}"/>
              </a:ext>
            </a:extLst>
          </p:cNvPr>
          <p:cNvSpPr txBox="1"/>
          <p:nvPr/>
        </p:nvSpPr>
        <p:spPr>
          <a:xfrm>
            <a:off x="4581727" y="41504"/>
            <a:ext cx="3848289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Réunion </a:t>
            </a:r>
            <a:r>
              <a:rPr lang="en-US" sz="2000" i="1" dirty="0" err="1"/>
              <a:t>Partenaires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Identité</a:t>
            </a:r>
            <a:r>
              <a:rPr lang="en-US" sz="2000" i="1" dirty="0"/>
              <a:t> Numérique La Poste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 err="1"/>
              <a:t>Permanences</a:t>
            </a:r>
            <a:r>
              <a:rPr lang="en-US" sz="2000" i="1" dirty="0"/>
              <a:t> </a:t>
            </a:r>
            <a:r>
              <a:rPr lang="en-US" sz="2000" i="1" dirty="0" err="1"/>
              <a:t>Partanires</a:t>
            </a:r>
            <a:r>
              <a:rPr lang="en-US" sz="2000" i="1" dirty="0"/>
              <a:t> </a:t>
            </a:r>
            <a:r>
              <a:rPr lang="en-US" sz="2000" i="1" dirty="0" err="1"/>
              <a:t>locaux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E2BDEE-17D3-FCB6-7D19-E69CE24080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0016" y="0"/>
            <a:ext cx="37619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habits, intérieur, mur, personne&#10;&#10;Le contenu généré par l’IA peut être incorrect.">
            <a:extLst>
              <a:ext uri="{FF2B5EF4-FFF2-40B4-BE49-F238E27FC236}">
                <a16:creationId xmlns:a16="http://schemas.microsoft.com/office/drawing/2014/main" id="{6A32FBBD-B400-EF4E-4783-6EF43CED29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643476"/>
            <a:ext cx="5372100" cy="55710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9AB098-68AA-BA4D-274B-6C5C95C8F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3496" y="643467"/>
            <a:ext cx="53720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EE9D42-D8B9-C362-FA94-0599C7E067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F7C347-D0E8-D539-7DE3-BD4A582368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AB66FC-9665-8B40-685E-2CFEE20F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96D1EE-2AEB-C92D-FF20-5954941D1B58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 GARONNE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Toulouse </a:t>
            </a: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Mirail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6240B-7B94-BF3B-2373-1E0A642FD5B7}"/>
              </a:ext>
            </a:extLst>
          </p:cNvPr>
          <p:cNvSpPr txBox="1"/>
          <p:nvPr/>
        </p:nvSpPr>
        <p:spPr>
          <a:xfrm>
            <a:off x="4581727" y="41504"/>
            <a:ext cx="3322195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Réunion </a:t>
            </a:r>
            <a:r>
              <a:rPr lang="en-US" sz="2000" i="1" dirty="0" err="1"/>
              <a:t>Partenaires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Identité</a:t>
            </a:r>
            <a:r>
              <a:rPr lang="en-US" sz="2000" i="1" dirty="0"/>
              <a:t> Numérique La Poste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 err="1"/>
              <a:t>Permanences</a:t>
            </a:r>
            <a:r>
              <a:rPr lang="en-US" sz="2000" i="1" dirty="0"/>
              <a:t> </a:t>
            </a:r>
            <a:r>
              <a:rPr lang="en-US" sz="2000" i="1" dirty="0" err="1"/>
              <a:t>Partanires</a:t>
            </a:r>
            <a:r>
              <a:rPr lang="en-US" sz="2000" i="1" dirty="0"/>
              <a:t> </a:t>
            </a:r>
            <a:r>
              <a:rPr lang="en-US" sz="2000" i="1" dirty="0" err="1"/>
              <a:t>locaux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DC6B13-DB5F-36ED-C170-8CAAEA22D2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3923" y="41504"/>
            <a:ext cx="4288077" cy="68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729F11-D5B5-D9F8-A9DA-2B71315FE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8681"/>
            <a:ext cx="11277600" cy="358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0B498D-BF31-DF4D-747F-CC96F1DC1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9FFF5F-7498-4D11-81E0-CA528F8449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flipH="1"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C77DD-6FD9-2420-5DF0-D31F896E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F3981C-BC21-35C7-FC63-F76A88AFD491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HERAULT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</a:t>
            </a: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Salvetat</a:t>
            </a: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sur </a:t>
            </a: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Agout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1470D4-8B1A-847B-82D6-8E17CDE35A46}"/>
              </a:ext>
            </a:extLst>
          </p:cNvPr>
          <p:cNvSpPr txBox="1"/>
          <p:nvPr/>
        </p:nvSpPr>
        <p:spPr>
          <a:xfrm>
            <a:off x="4581727" y="41504"/>
            <a:ext cx="3902570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Identité</a:t>
            </a:r>
            <a:r>
              <a:rPr lang="en-US" sz="2000" i="1" dirty="0"/>
              <a:t> Numérique La Poste &amp; France connect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Rencontre avec les </a:t>
            </a:r>
            <a:r>
              <a:rPr lang="en-US" sz="2000" i="1" dirty="0" err="1"/>
              <a:t>secrétaires</a:t>
            </a:r>
            <a:r>
              <a:rPr lang="en-US" sz="2000" i="1" dirty="0"/>
              <a:t> de </a:t>
            </a:r>
            <a:r>
              <a:rPr lang="en-US" sz="2000" i="1" dirty="0" err="1"/>
              <a:t>mairie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Marché &amp; </a:t>
            </a:r>
            <a:r>
              <a:rPr lang="en-US" sz="2000" i="1" dirty="0" err="1"/>
              <a:t>maison</a:t>
            </a:r>
            <a:r>
              <a:rPr lang="en-US" sz="2000" i="1" dirty="0"/>
              <a:t> de </a:t>
            </a:r>
            <a:r>
              <a:rPr lang="en-US" sz="2000" i="1" dirty="0" err="1"/>
              <a:t>retraite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Image 5" descr="Une image contenant habits, personne, intérieur, mur&#10;&#10;Le contenu généré par l’IA peut être incorrect.">
            <a:extLst>
              <a:ext uri="{FF2B5EF4-FFF2-40B4-BE49-F238E27FC236}">
                <a16:creationId xmlns:a16="http://schemas.microsoft.com/office/drawing/2014/main" id="{BE12DF6E-1112-7EE7-3382-03B575195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4297" y="20752"/>
            <a:ext cx="3707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texte, chaussures, homme&#10;&#10;Le contenu généré par l’IA peut être incorrect.">
            <a:extLst>
              <a:ext uri="{FF2B5EF4-FFF2-40B4-BE49-F238E27FC236}">
                <a16:creationId xmlns:a16="http://schemas.microsoft.com/office/drawing/2014/main" id="{11579DAF-9621-CF38-48B9-F1BDBF763E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meubles, table, habits, plafond&#10;&#10;Le contenu généré par l’IA peut être incorrect.">
            <a:extLst>
              <a:ext uri="{FF2B5EF4-FFF2-40B4-BE49-F238E27FC236}">
                <a16:creationId xmlns:a16="http://schemas.microsoft.com/office/drawing/2014/main" id="{44537F5B-8C3E-CBAD-739F-5131DB02B6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intérieur, mur, Immeuble de bureaux, habits&#10;&#10;Le contenu généré par l’IA peut être incorrect.">
            <a:extLst>
              <a:ext uri="{FF2B5EF4-FFF2-40B4-BE49-F238E27FC236}">
                <a16:creationId xmlns:a16="http://schemas.microsoft.com/office/drawing/2014/main" id="{4E23CD54-B3A4-EE2E-1D64-15A9C14EF7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mur, tableau blanc, Visage humain&#10;&#10;Le contenu généré par l’IA peut être incorrect.">
            <a:extLst>
              <a:ext uri="{FF2B5EF4-FFF2-40B4-BE49-F238E27FC236}">
                <a16:creationId xmlns:a16="http://schemas.microsoft.com/office/drawing/2014/main" id="{9D1FE3B0-B758-2C1C-6232-81E255351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intérieur, personne, meubles&#10;&#10;Le contenu généré par l’IA peut être incorrect.">
            <a:extLst>
              <a:ext uri="{FF2B5EF4-FFF2-40B4-BE49-F238E27FC236}">
                <a16:creationId xmlns:a16="http://schemas.microsoft.com/office/drawing/2014/main" id="{87EC614A-272D-B43C-C519-82AE5BD30E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homme, habits&#10;&#10;Le contenu généré par l’IA peut être incorrect.">
            <a:extLst>
              <a:ext uri="{FF2B5EF4-FFF2-40B4-BE49-F238E27FC236}">
                <a16:creationId xmlns:a16="http://schemas.microsoft.com/office/drawing/2014/main" id="{B7FEE6D1-4936-D65C-DB3B-6CBC6BD16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AX LES THERMES3">
            <a:extLst>
              <a:ext uri="{FF2B5EF4-FFF2-40B4-BE49-F238E27FC236}">
                <a16:creationId xmlns:a16="http://schemas.microsoft.com/office/drawing/2014/main" id="{7C1FD4FF-505F-BCCA-C4E7-C9FB4A086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45D9E7-6782-EE99-5DA6-213E89E7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5A3DF08-E6C4-5CA2-6A73-D75A664D576D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HERAULT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 Gervais sur Mare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C32009-0F68-8E72-9AD7-03474FD0AEF1}"/>
              </a:ext>
            </a:extLst>
          </p:cNvPr>
          <p:cNvSpPr txBox="1"/>
          <p:nvPr/>
        </p:nvSpPr>
        <p:spPr>
          <a:xfrm>
            <a:off x="4158641" y="41504"/>
            <a:ext cx="3738569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Ateliers gendarmerie et cyber </a:t>
            </a:r>
            <a:r>
              <a:rPr lang="en-US" sz="2000" i="1" dirty="0" err="1"/>
              <a:t>harcelement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Marché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Image 2" descr="Une image contenant texte, intérieur, mur, ordinateur&#10;&#10;Le contenu généré par l’IA peut être incorrect.">
            <a:extLst>
              <a:ext uri="{FF2B5EF4-FFF2-40B4-BE49-F238E27FC236}">
                <a16:creationId xmlns:a16="http://schemas.microsoft.com/office/drawing/2014/main" id="{1564BAFF-865D-2AA8-290F-87745D1358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7210" y="0"/>
            <a:ext cx="4291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meubles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F361105D-49D9-E128-9444-A6C2E40FD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Visage humain, présentation, intérieur&#10;&#10;Le contenu généré par l’IA peut être incorrect.">
            <a:extLst>
              <a:ext uri="{FF2B5EF4-FFF2-40B4-BE49-F238E27FC236}">
                <a16:creationId xmlns:a16="http://schemas.microsoft.com/office/drawing/2014/main" id="{446DCD67-7441-B92B-1C8F-09D80E171B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habits, plein air, chaussures&#10;&#10;Le contenu généré par l’IA peut être incorrect.">
            <a:extLst>
              <a:ext uri="{FF2B5EF4-FFF2-40B4-BE49-F238E27FC236}">
                <a16:creationId xmlns:a16="http://schemas.microsoft.com/office/drawing/2014/main" id="{774ECF5C-6212-3332-962F-B95BB92F3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27044-6E40-6902-602C-F182BB71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0316F7-AD09-D19D-B6C8-DB6A664D8002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HERAULT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3A0BEB-9780-93B2-D5D4-2FF4DA05071F}"/>
              </a:ext>
            </a:extLst>
          </p:cNvPr>
          <p:cNvSpPr txBox="1"/>
          <p:nvPr/>
        </p:nvSpPr>
        <p:spPr>
          <a:xfrm>
            <a:off x="4158641" y="41504"/>
            <a:ext cx="3738569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 err="1"/>
              <a:t>Journée</a:t>
            </a:r>
            <a:r>
              <a:rPr lang="en-US" sz="2000" i="1" dirty="0"/>
              <a:t> </a:t>
            </a:r>
            <a:r>
              <a:rPr lang="en-US" sz="2000" i="1" dirty="0" err="1"/>
              <a:t>d’information</a:t>
            </a:r>
            <a:r>
              <a:rPr lang="en-US" sz="2000" i="1" dirty="0"/>
              <a:t> FS avec Octobre rose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Présence de </a:t>
            </a:r>
            <a:r>
              <a:rPr lang="en-US" sz="2000" i="1" dirty="0" err="1"/>
              <a:t>partenaires</a:t>
            </a:r>
            <a:r>
              <a:rPr lang="en-US" sz="2000" i="1" dirty="0"/>
              <a:t> </a:t>
            </a:r>
            <a:r>
              <a:rPr lang="en-US" sz="2000" i="1" dirty="0" err="1"/>
              <a:t>nationaux</a:t>
            </a:r>
            <a:r>
              <a:rPr lang="en-US" sz="2000" i="1" dirty="0"/>
              <a:t> et </a:t>
            </a:r>
            <a:r>
              <a:rPr lang="en-US" sz="2000" i="1" dirty="0" err="1"/>
              <a:t>locaux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Atelier </a:t>
            </a:r>
            <a:r>
              <a:rPr lang="en-US" sz="2000" i="1" dirty="0" err="1"/>
              <a:t>Identité</a:t>
            </a:r>
            <a:r>
              <a:rPr lang="en-US" sz="2000" i="1" dirty="0"/>
              <a:t> numérique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Image 5" descr="Une image contenant rose, plein air, frisbee, arbre&#10;&#10;Le contenu généré par l’IA peut être incorrect.">
            <a:extLst>
              <a:ext uri="{FF2B5EF4-FFF2-40B4-BE49-F238E27FC236}">
                <a16:creationId xmlns:a16="http://schemas.microsoft.com/office/drawing/2014/main" id="{77A90FA0-362C-0C0B-BE4D-AAF29A26D5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5260" y="20752"/>
            <a:ext cx="4446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affiche, graphisme&#10;&#10;Le contenu généré par l’IA peut être incorrect.">
            <a:extLst>
              <a:ext uri="{FF2B5EF4-FFF2-40B4-BE49-F238E27FC236}">
                <a16:creationId xmlns:a16="http://schemas.microsoft.com/office/drawing/2014/main" id="{F16A260F-A85F-A4F2-98B0-8DD05F858F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94" y="408755"/>
            <a:ext cx="4591430" cy="5943600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454CC8B-C77F-E811-4ABF-20DA5D38B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474" y="408756"/>
            <a:ext cx="459143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3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Appareils électroniques, capture d’écran, Page web&#10;&#10;Le contenu généré par l’IA peut être incorrect.">
            <a:extLst>
              <a:ext uri="{FF2B5EF4-FFF2-40B4-BE49-F238E27FC236}">
                <a16:creationId xmlns:a16="http://schemas.microsoft.com/office/drawing/2014/main" id="{07C06D9A-A1F2-4660-88B8-C081C7B5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035" y="1428384"/>
            <a:ext cx="5129784" cy="40012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032F50E5-A68E-1E21-C967-26AE41E4A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4143" y="643467"/>
            <a:ext cx="43438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habits, ciel, personne&#10;&#10;Le contenu généré par l’IA peut être incorrect.">
            <a:extLst>
              <a:ext uri="{FF2B5EF4-FFF2-40B4-BE49-F238E27FC236}">
                <a16:creationId xmlns:a16="http://schemas.microsoft.com/office/drawing/2014/main" id="{6992E917-C83E-2450-69CF-D2C341434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plein air, ciel, arbre, sol&#10;&#10;Le contenu généré par l’IA peut être incorrect.">
            <a:extLst>
              <a:ext uri="{FF2B5EF4-FFF2-40B4-BE49-F238E27FC236}">
                <a16:creationId xmlns:a16="http://schemas.microsoft.com/office/drawing/2014/main" id="{81127274-6685-F6D6-9BFB-1BC9CA0854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86BBF-F222-1885-DEFA-BDA5E55E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516C4EC-1A6D-C32B-8FAF-732CC204F75F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LOZERE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Grandrieu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F1CA2D-89B3-F593-6DB3-A12CEB0DF5B7}"/>
              </a:ext>
            </a:extLst>
          </p:cNvPr>
          <p:cNvSpPr txBox="1"/>
          <p:nvPr/>
        </p:nvSpPr>
        <p:spPr>
          <a:xfrm>
            <a:off x="4006691" y="41504"/>
            <a:ext cx="3738569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café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 err="1"/>
              <a:t>Cybersécurité</a:t>
            </a: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Permanence </a:t>
            </a:r>
            <a:r>
              <a:rPr lang="en-US" sz="2000" i="1" dirty="0" err="1"/>
              <a:t>partenaire</a:t>
            </a:r>
            <a:r>
              <a:rPr lang="en-US" sz="2000" i="1" dirty="0"/>
              <a:t> local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Image 7" descr="Une image contenant texte, intérieur, appareil de cuisine, Électroménager&#10;&#10;Le contenu généré par l’IA peut être incorrect.">
            <a:extLst>
              <a:ext uri="{FF2B5EF4-FFF2-40B4-BE49-F238E27FC236}">
                <a16:creationId xmlns:a16="http://schemas.microsoft.com/office/drawing/2014/main" id="{DD388537-76E4-8EA4-CEFC-B27A754F2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39630" y="1247134"/>
            <a:ext cx="6858000" cy="44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habits, personne, mur&#10;&#10;Le contenu généré par l’IA peut être incorrect.">
            <a:extLst>
              <a:ext uri="{FF2B5EF4-FFF2-40B4-BE49-F238E27FC236}">
                <a16:creationId xmlns:a16="http://schemas.microsoft.com/office/drawing/2014/main" id="{5909EDDF-9CA5-43A1-E891-4A832B16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personne, chaussures, jeans&#10;&#10;Le contenu généré par l’IA peut être incorrect.">
            <a:extLst>
              <a:ext uri="{FF2B5EF4-FFF2-40B4-BE49-F238E27FC236}">
                <a16:creationId xmlns:a16="http://schemas.microsoft.com/office/drawing/2014/main" id="{9EEF4974-A941-883A-1847-35E9934C8D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DEF642-EF4E-E669-E2AB-FC1E0A12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50FC5F0-26A2-4AA4-74E2-10F9612EF516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HAUTES PYRENEES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Arreau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6A9427-D053-DF6C-2BB9-15FEC190C2E4}"/>
              </a:ext>
            </a:extLst>
          </p:cNvPr>
          <p:cNvSpPr txBox="1"/>
          <p:nvPr/>
        </p:nvSpPr>
        <p:spPr>
          <a:xfrm>
            <a:off x="4006691" y="41504"/>
            <a:ext cx="3738569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 err="1"/>
              <a:t>Accueil</a:t>
            </a:r>
            <a:r>
              <a:rPr lang="en-US" sz="2000" i="1" dirty="0"/>
              <a:t> café 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Atelier </a:t>
            </a:r>
            <a:r>
              <a:rPr lang="en-US" sz="2000" i="1" dirty="0" err="1"/>
              <a:t>Cybersécurité</a:t>
            </a:r>
            <a:r>
              <a:rPr lang="en-US" sz="2000" i="1" dirty="0"/>
              <a:t> avec gendarmerie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 err="1"/>
              <a:t>Permanences</a:t>
            </a:r>
            <a:r>
              <a:rPr lang="en-US" sz="2000" i="1" dirty="0"/>
              <a:t> </a:t>
            </a:r>
            <a:r>
              <a:rPr lang="en-US" sz="2000" i="1" dirty="0" err="1"/>
              <a:t>partenaires</a:t>
            </a:r>
            <a:r>
              <a:rPr lang="en-US" sz="2000" i="1" dirty="0"/>
              <a:t> </a:t>
            </a:r>
            <a:r>
              <a:rPr lang="en-US" sz="2000" i="1" dirty="0" err="1"/>
              <a:t>locaux</a:t>
            </a:r>
            <a:r>
              <a:rPr lang="en-US" sz="2000" i="1" dirty="0"/>
              <a:t> et </a:t>
            </a:r>
            <a:r>
              <a:rPr lang="en-US" sz="2000" i="1" dirty="0" err="1"/>
              <a:t>nationaux</a:t>
            </a:r>
            <a:endParaRPr lang="en-US" sz="2000" i="1" dirty="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Réunion salle des fêtes </a:t>
            </a:r>
            <a:r>
              <a:rPr lang="en-US" sz="2000" i="1" dirty="0" err="1"/>
              <a:t>élus</a:t>
            </a:r>
            <a:r>
              <a:rPr lang="en-US" sz="2000" i="1" dirty="0"/>
              <a:t>, </a:t>
            </a:r>
            <a:r>
              <a:rPr lang="en-US" sz="2000" i="1" dirty="0" err="1"/>
              <a:t>partenaires</a:t>
            </a:r>
            <a:r>
              <a:rPr lang="en-US" sz="2000" i="1" dirty="0"/>
              <a:t>, prefecture et </a:t>
            </a:r>
            <a:r>
              <a:rPr lang="en-US" sz="2000" i="1" dirty="0" err="1"/>
              <a:t>assos</a:t>
            </a:r>
            <a:endParaRPr lang="en-US" sz="2000" i="1" dirty="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Ateliers </a:t>
            </a:r>
            <a:r>
              <a:rPr lang="en-US" sz="2000" i="1" dirty="0" err="1"/>
              <a:t>identité</a:t>
            </a:r>
            <a:r>
              <a:rPr lang="en-US" sz="2000" i="1" dirty="0"/>
              <a:t> numérique, application </a:t>
            </a:r>
            <a:r>
              <a:rPr lang="en-US" sz="2000" i="1" dirty="0" err="1"/>
              <a:t>banque</a:t>
            </a:r>
            <a:r>
              <a:rPr lang="en-US" sz="2000" i="1" dirty="0"/>
              <a:t> </a:t>
            </a:r>
            <a:r>
              <a:rPr lang="en-US" sz="2000" i="1" dirty="0" err="1"/>
              <a:t>en</a:t>
            </a:r>
            <a:r>
              <a:rPr lang="en-US" sz="2000" i="1" dirty="0"/>
              <a:t> </a:t>
            </a:r>
            <a:r>
              <a:rPr lang="en-US" sz="2000" i="1" dirty="0" err="1"/>
              <a:t>ligne</a:t>
            </a:r>
            <a:endParaRPr lang="en-US" sz="2000" i="1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Image 6" descr="Une image contenant habits, personne, jeans, chaussures&#10;&#10;Le contenu généré par l’IA peut être incorrect.">
            <a:extLst>
              <a:ext uri="{FF2B5EF4-FFF2-40B4-BE49-F238E27FC236}">
                <a16:creationId xmlns:a16="http://schemas.microsoft.com/office/drawing/2014/main" id="{3D9C48C5-5A32-C7E4-1A4D-9C675CD1D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1200" y="0"/>
            <a:ext cx="44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AX LES THERMES5">
            <a:extLst>
              <a:ext uri="{FF2B5EF4-FFF2-40B4-BE49-F238E27FC236}">
                <a16:creationId xmlns:a16="http://schemas.microsoft.com/office/drawing/2014/main" id="{095347DE-13A2-9A3A-EC80-EDF77F935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200408" y="864108"/>
            <a:ext cx="5571038" cy="512978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AX LES THERMES4">
            <a:extLst>
              <a:ext uri="{FF2B5EF4-FFF2-40B4-BE49-F238E27FC236}">
                <a16:creationId xmlns:a16="http://schemas.microsoft.com/office/drawing/2014/main" id="{39462BA7-6DFF-1F91-5004-D8CF0C11B5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20553" y="864108"/>
            <a:ext cx="5571038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intérieur, mur, meubles, bureau&#10;&#10;Le contenu généré par l’IA peut être incorrect.">
            <a:extLst>
              <a:ext uri="{FF2B5EF4-FFF2-40B4-BE49-F238E27FC236}">
                <a16:creationId xmlns:a16="http://schemas.microsoft.com/office/drawing/2014/main" id="{1D091A58-4633-5D62-89DC-578AA9F70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tableau blanc, conception, intérieur&#10;&#10;Le contenu généré par l’IA peut être incorrect.">
            <a:extLst>
              <a:ext uri="{FF2B5EF4-FFF2-40B4-BE49-F238E27FC236}">
                <a16:creationId xmlns:a16="http://schemas.microsoft.com/office/drawing/2014/main" id="{A373B932-61FB-56F6-7D25-C0CF5CD04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habits, Visage humain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F526C163-A47F-5364-D805-508B5AB480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habits, homme, personne&#10;&#10;Le contenu généré par l’IA peut être incorrect.">
            <a:extLst>
              <a:ext uri="{FF2B5EF4-FFF2-40B4-BE49-F238E27FC236}">
                <a16:creationId xmlns:a16="http://schemas.microsoft.com/office/drawing/2014/main" id="{C7CE389A-B795-28FF-804E-D248D27BA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personne, intérieur, mur&#10;&#10;Le contenu généré par l’IA peut être incorrect.">
            <a:extLst>
              <a:ext uri="{FF2B5EF4-FFF2-40B4-BE49-F238E27FC236}">
                <a16:creationId xmlns:a16="http://schemas.microsoft.com/office/drawing/2014/main" id="{4153C51D-FBDD-498E-B186-D10E3B74BE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intérieur, personne, mur&#10;&#10;Le contenu généré par l’IA peut être incorrect.">
            <a:extLst>
              <a:ext uri="{FF2B5EF4-FFF2-40B4-BE49-F238E27FC236}">
                <a16:creationId xmlns:a16="http://schemas.microsoft.com/office/drawing/2014/main" id="{AA46802D-CC3A-1E89-EA8E-D8A9FB690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intérieur, hall, texte, mur&#10;&#10;Le contenu généré par l’IA peut être incorrect.">
            <a:extLst>
              <a:ext uri="{FF2B5EF4-FFF2-40B4-BE49-F238E27FC236}">
                <a16:creationId xmlns:a16="http://schemas.microsoft.com/office/drawing/2014/main" id="{5CE79850-E9DA-083E-08C5-7DBC5D01C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AA3A0-FB81-D4B3-907B-7057423F8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E8AE9DB-77C4-96F3-A629-A12E43DD0453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HAUTES PYRENEES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Pierrefitte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453111-845B-E8F0-4C7B-34B3FA48442F}"/>
              </a:ext>
            </a:extLst>
          </p:cNvPr>
          <p:cNvSpPr txBox="1"/>
          <p:nvPr/>
        </p:nvSpPr>
        <p:spPr>
          <a:xfrm>
            <a:off x="5160723" y="41504"/>
            <a:ext cx="4526071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 err="1"/>
              <a:t>Accueil</a:t>
            </a:r>
            <a:r>
              <a:rPr lang="en-US" sz="2000" i="1" dirty="0"/>
              <a:t> café 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Atelier </a:t>
            </a:r>
            <a:r>
              <a:rPr lang="en-US" sz="2000" i="1" dirty="0" err="1"/>
              <a:t>Cybersécurité</a:t>
            </a:r>
            <a:r>
              <a:rPr lang="en-US" sz="2000" i="1" dirty="0"/>
              <a:t> 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Réunion salle des fêtes </a:t>
            </a:r>
            <a:r>
              <a:rPr lang="en-US" sz="2000" i="1" dirty="0" err="1"/>
              <a:t>élus</a:t>
            </a:r>
            <a:r>
              <a:rPr lang="en-US" sz="2000" i="1" dirty="0"/>
              <a:t>, </a:t>
            </a:r>
            <a:r>
              <a:rPr lang="en-US" sz="2000" i="1" dirty="0" err="1"/>
              <a:t>partenaires</a:t>
            </a:r>
            <a:r>
              <a:rPr lang="en-US" sz="2000" i="1" dirty="0"/>
              <a:t>, prefecture et </a:t>
            </a:r>
            <a:r>
              <a:rPr lang="en-US" sz="2000" i="1" dirty="0" err="1"/>
              <a:t>assos</a:t>
            </a:r>
            <a:endParaRPr lang="en-US" sz="2000" i="1" dirty="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Permanence </a:t>
            </a:r>
            <a:r>
              <a:rPr lang="en-US" sz="2000" i="1" dirty="0" err="1"/>
              <a:t>partenaire</a:t>
            </a:r>
            <a:r>
              <a:rPr lang="en-US" sz="2000" i="1" dirty="0"/>
              <a:t> local et national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2000" i="1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Image 2" descr="Une image contenant texte, meubles, intérieur, chaise&#10;&#10;Le contenu généré par l’IA peut être incorrect.">
            <a:extLst>
              <a:ext uri="{FF2B5EF4-FFF2-40B4-BE49-F238E27FC236}">
                <a16:creationId xmlns:a16="http://schemas.microsoft.com/office/drawing/2014/main" id="{CA4D5877-4A56-7C49-8DA6-486B7A8D31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6794" y="41504"/>
            <a:ext cx="250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personne, mur, chaussures&#10;&#10;Le contenu généré par l’IA peut être incorrect.">
            <a:extLst>
              <a:ext uri="{FF2B5EF4-FFF2-40B4-BE49-F238E27FC236}">
                <a16:creationId xmlns:a16="http://schemas.microsoft.com/office/drawing/2014/main" id="{70839166-1080-3E1D-3F29-B5DCF3D04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intérieur, meubles, plafond, hall&#10;&#10;Le contenu généré par l’IA peut être incorrect.">
            <a:extLst>
              <a:ext uri="{FF2B5EF4-FFF2-40B4-BE49-F238E27FC236}">
                <a16:creationId xmlns:a16="http://schemas.microsoft.com/office/drawing/2014/main" id="{BC8C642B-2A57-BC3E-FFE5-C2DE0A5690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65C9D-B8F2-B9AE-5CC3-BE75A80D1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1D8BCC-A80E-65D9-A57C-8D416632F152}"/>
              </a:ext>
            </a:extLst>
          </p:cNvPr>
          <p:cNvSpPr txBox="1"/>
          <p:nvPr/>
        </p:nvSpPr>
        <p:spPr>
          <a:xfrm>
            <a:off x="466722" y="586855"/>
            <a:ext cx="3201366" cy="399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HAUTES PYRENEES</a:t>
            </a:r>
          </a:p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Tarbes </a:t>
            </a:r>
            <a:r>
              <a:rPr kumimoji="0" lang="en-US" sz="40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Laubad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778F63-1D45-F704-BFCC-5ECED4E2F92B}"/>
              </a:ext>
            </a:extLst>
          </p:cNvPr>
          <p:cNvSpPr txBox="1"/>
          <p:nvPr/>
        </p:nvSpPr>
        <p:spPr>
          <a:xfrm>
            <a:off x="5160723" y="41504"/>
            <a:ext cx="4526071" cy="68164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 err="1"/>
              <a:t>Accueil</a:t>
            </a:r>
            <a:r>
              <a:rPr lang="en-US" sz="2000" i="1" dirty="0"/>
              <a:t> café 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Atelier </a:t>
            </a:r>
            <a:r>
              <a:rPr lang="en-US" sz="2000" i="1" dirty="0" err="1"/>
              <a:t>compte</a:t>
            </a:r>
            <a:r>
              <a:rPr lang="en-US" sz="2000" i="1" dirty="0"/>
              <a:t> </a:t>
            </a:r>
            <a:r>
              <a:rPr lang="en-US" sz="2000" i="1" dirty="0" err="1"/>
              <a:t>Laposte</a:t>
            </a:r>
            <a:r>
              <a:rPr lang="en-US" sz="2000" i="1" dirty="0"/>
              <a:t>, </a:t>
            </a:r>
            <a:r>
              <a:rPr lang="en-US" sz="2000" i="1" dirty="0" err="1"/>
              <a:t>Identité</a:t>
            </a:r>
            <a:r>
              <a:rPr lang="en-US" sz="2000" i="1" dirty="0"/>
              <a:t> numérique , </a:t>
            </a:r>
            <a:r>
              <a:rPr lang="en-US" sz="2000" i="1" dirty="0" err="1"/>
              <a:t>Digiposte</a:t>
            </a:r>
            <a:endParaRPr lang="en-US" sz="2000" i="1" dirty="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Réunion salle des fêtes </a:t>
            </a:r>
            <a:r>
              <a:rPr lang="en-US" sz="2000" i="1" dirty="0" err="1"/>
              <a:t>élus</a:t>
            </a:r>
            <a:r>
              <a:rPr lang="en-US" sz="2000" i="1" dirty="0"/>
              <a:t>, </a:t>
            </a:r>
            <a:r>
              <a:rPr lang="en-US" sz="2000" i="1" dirty="0" err="1"/>
              <a:t>partenaires</a:t>
            </a:r>
            <a:r>
              <a:rPr lang="en-US" sz="2000" i="1" dirty="0"/>
              <a:t>, prefecture et </a:t>
            </a:r>
            <a:r>
              <a:rPr lang="en-US" sz="2000" i="1" dirty="0" err="1"/>
              <a:t>assos</a:t>
            </a:r>
            <a:endParaRPr lang="en-US" sz="2000" i="1" dirty="0"/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2000" i="1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i="1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Image 6" descr="Une image contenant texte, meubles, intérieur, chaise&#10;&#10;Le contenu généré par l’IA peut être incorrect.">
            <a:extLst>
              <a:ext uri="{FF2B5EF4-FFF2-40B4-BE49-F238E27FC236}">
                <a16:creationId xmlns:a16="http://schemas.microsoft.com/office/drawing/2014/main" id="{6087EEE8-F07D-6E09-4F08-6240EE1483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6794" y="41504"/>
            <a:ext cx="250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intérieur, scène, personne&#10;&#10;Le contenu généré par l’IA peut être incorrect.">
            <a:extLst>
              <a:ext uri="{FF2B5EF4-FFF2-40B4-BE49-F238E27FC236}">
                <a16:creationId xmlns:a16="http://schemas.microsoft.com/office/drawing/2014/main" id="{23BD31E2-674C-B6FB-8488-935E2138D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1035" y="643509"/>
            <a:ext cx="5129784" cy="55709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habits, personne, chaussures, intérieur&#10;&#10;Le contenu généré par l’IA peut être incorrect.">
            <a:extLst>
              <a:ext uri="{FF2B5EF4-FFF2-40B4-BE49-F238E27FC236}">
                <a16:creationId xmlns:a16="http://schemas.microsoft.com/office/drawing/2014/main" id="{FFBEBC0E-D46B-ECE6-9686-37575098B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1180" y="643468"/>
            <a:ext cx="5129784" cy="55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cène, intérieur, personne&#10;&#10;Le contenu généré par l’IA peut être incorrect.">
            <a:extLst>
              <a:ext uri="{FF2B5EF4-FFF2-40B4-BE49-F238E27FC236}">
                <a16:creationId xmlns:a16="http://schemas.microsoft.com/office/drawing/2014/main" id="{4C51EA78-600D-2C8C-86F8-D86C1D5F7A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8016" y="1035778"/>
            <a:ext cx="7782837" cy="5042188"/>
          </a:xfrm>
          <a:prstGeom prst="rect">
            <a:avLst/>
          </a:prstGeom>
        </p:spPr>
      </p:pic>
      <p:pic>
        <p:nvPicPr>
          <p:cNvPr id="5" name="Image 4" descr="Une image contenant habits, personne, homme, femme&#10;&#10;Le contenu généré par l’IA peut être incorrect.">
            <a:extLst>
              <a:ext uri="{FF2B5EF4-FFF2-40B4-BE49-F238E27FC236}">
                <a16:creationId xmlns:a16="http://schemas.microsoft.com/office/drawing/2014/main" id="{FE72B22A-1B4B-22F3-9BF8-F4136A305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844" y="669568"/>
            <a:ext cx="3066917" cy="57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D945D-CBB0-DCF4-CD3B-37DDCD4E189F}"/>
              </a:ext>
            </a:extLst>
          </p:cNvPr>
          <p:cNvSpPr txBox="1"/>
          <p:nvPr/>
        </p:nvSpPr>
        <p:spPr>
          <a:xfrm>
            <a:off x="3344450" y="2329840"/>
            <a:ext cx="56742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dirty="0">
                <a:latin typeface="Bradley Hand ITC" panose="03070402050302030203" pitchFamily="66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531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F2E75C-6412-2A86-4FF3-AC5D739B3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73983" y="457200"/>
            <a:ext cx="484403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25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6CD770-0EE5-ADC5-E4D6-21FF7AC13CC8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AUDE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Durban-Corbières FS et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Etape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Numérique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EAFFE1-3D18-DD57-CBA6-42D118D6AB17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Accueil café et Questionnaire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ludique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pour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mieux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connaître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les missions de la FS.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Partenaires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locaux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virtuelle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d’un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musée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la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référente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départementale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préfecture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DURBAN CORBIERES PROMOTION LUDIQUE DE LA FS">
            <a:extLst>
              <a:ext uri="{FF2B5EF4-FFF2-40B4-BE49-F238E27FC236}">
                <a16:creationId xmlns:a16="http://schemas.microsoft.com/office/drawing/2014/main" id="{9D0D8FC4-3F61-DF5A-9708-F8E30C9AD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721751" y="1387751"/>
            <a:ext cx="6858000" cy="40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ACCUEIL CAFE DURBAN CORBIERES">
            <a:extLst>
              <a:ext uri="{FF2B5EF4-FFF2-40B4-BE49-F238E27FC236}">
                <a16:creationId xmlns:a16="http://schemas.microsoft.com/office/drawing/2014/main" id="{AA6ACF78-7CB5-CC60-E6CE-AFE48FBAF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966b37-a241-4faf-b4b5-cc9c0ee4fb1a">
      <Terms xmlns="http://schemas.microsoft.com/office/infopath/2007/PartnerControls"/>
    </lcf76f155ced4ddcb4097134ff3c332f>
    <TaxCatchAll xmlns="a85dd8d9-465f-4ae2-8119-e89399ef837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5D017CF7172A4684EC60631AEA3D18" ma:contentTypeVersion="15" ma:contentTypeDescription="Crée un document." ma:contentTypeScope="" ma:versionID="e1b009c79322595bb6e867034e60c7cc">
  <xsd:schema xmlns:xsd="http://www.w3.org/2001/XMLSchema" xmlns:xs="http://www.w3.org/2001/XMLSchema" xmlns:p="http://schemas.microsoft.com/office/2006/metadata/properties" xmlns:ns2="75966b37-a241-4faf-b4b5-cc9c0ee4fb1a" xmlns:ns3="a85dd8d9-465f-4ae2-8119-e89399ef837b" targetNamespace="http://schemas.microsoft.com/office/2006/metadata/properties" ma:root="true" ma:fieldsID="fd73e5cfacb30946a84543bbbaaa2926" ns2:_="" ns3:_="">
    <xsd:import namespace="75966b37-a241-4faf-b4b5-cc9c0ee4fb1a"/>
    <xsd:import namespace="a85dd8d9-465f-4ae2-8119-e89399ef83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66b37-a241-4faf-b4b5-cc9c0ee4fb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63e13a61-b2c7-4246-b1e6-f08b241a4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dd8d9-465f-4ae2-8119-e89399ef83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254c267-5632-48a4-bb2c-0f1ab873c5bc}" ma:internalName="TaxCatchAll" ma:showField="CatchAllData" ma:web="a85dd8d9-465f-4ae2-8119-e89399ef83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4DDFA7-24D3-45C8-A3CD-48F2C5DCAE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5FCBE3-91C2-4C68-B9EC-48096DA79DD0}">
  <ds:schemaRefs>
    <ds:schemaRef ds:uri="http://schemas.microsoft.com/office/2006/metadata/properties"/>
    <ds:schemaRef ds:uri="http://schemas.microsoft.com/office/infopath/2007/PartnerControls"/>
    <ds:schemaRef ds:uri="75966b37-a241-4faf-b4b5-cc9c0ee4fb1a"/>
    <ds:schemaRef ds:uri="a85dd8d9-465f-4ae2-8119-e89399ef837b"/>
  </ds:schemaRefs>
</ds:datastoreItem>
</file>

<file path=customXml/itemProps3.xml><?xml version="1.0" encoding="utf-8"?>
<ds:datastoreItem xmlns:ds="http://schemas.openxmlformats.org/officeDocument/2006/customXml" ds:itemID="{5726B876-EE25-44C6-8533-2CE1B1B6BF93}"/>
</file>

<file path=docMetadata/LabelInfo.xml><?xml version="1.0" encoding="utf-8"?>
<clbl:labelList xmlns:clbl="http://schemas.microsoft.com/office/2020/mipLabelMetadata">
  <clbl:label id="{ee0428da-ac0f-4a84-a429-a80e20cb35de}" enabled="1" method="Standard" siteId="{80c03608-5f64-40bb-9c70-9394abe6011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576</Words>
  <Application>Microsoft Office PowerPoint</Application>
  <PresentationFormat>Grand écran</PresentationFormat>
  <Paragraphs>138</Paragraphs>
  <Slides>69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5" baseType="lpstr">
      <vt:lpstr>Aptos</vt:lpstr>
      <vt:lpstr>Aptos Display</vt:lpstr>
      <vt:lpstr>Arial</vt:lpstr>
      <vt:lpstr>Bradley Hand ITC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BOUSSENS Christelle</dc:creator>
  <cp:lastModifiedBy>BOUSSENS Christelle</cp:lastModifiedBy>
  <cp:revision>2</cp:revision>
  <dcterms:created xsi:type="dcterms:W3CDTF">2025-10-22T13:59:38Z</dcterms:created>
  <dcterms:modified xsi:type="dcterms:W3CDTF">2025-11-24T16:42:48Z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Thème Office:8</vt:lpwstr>
  </property>
  <property fmtid="{D5CDD505-2E9C-101B-9397-08002B2CF9AE}" pid="3" name="ClassificationContentMarkingFooterText">
    <vt:lpwstr>C1 - Interne</vt:lpwstr>
  </property>
  <property fmtid="{D5CDD505-2E9C-101B-9397-08002B2CF9AE}" pid="4" name="ContentTypeId">
    <vt:lpwstr>0x010100E05D017CF7172A4684EC60631AEA3D18</vt:lpwstr>
  </property>
  <property fmtid="{D5CDD505-2E9C-101B-9397-08002B2CF9AE}" pid="5" name="MediaServiceImageTags">
    <vt:lpwstr/>
  </property>
</Properties>
</file>